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legreya Sans SC Heavy" charset="1" panose="00000A00000000000000"/>
      <p:regular r:id="rId21"/>
    </p:embeddedFont>
    <p:embeddedFont>
      <p:font typeface="Open Sans Bold" charset="1" panose="020B0806030504020204"/>
      <p:regular r:id="rId22"/>
    </p:embeddedFont>
    <p:embeddedFont>
      <p:font typeface="Alegreya Bold" charset="1" panose="00000800000000000000"/>
      <p:regular r:id="rId23"/>
    </p:embeddedFont>
    <p:embeddedFont>
      <p:font typeface="Aerospace bold" charset="1" panose="00000500000000000000"/>
      <p:regular r:id="rId24"/>
    </p:embeddedFont>
    <p:embeddedFont>
      <p:font typeface="Open Sans Light" charset="1" panose="020B0306030504020204"/>
      <p:regular r:id="rId25"/>
    </p:embeddedFont>
    <p:embeddedFont>
      <p:font typeface="Alegreya Medium" charset="1" panose="00000600000000000000"/>
      <p:regular r:id="rId26"/>
    </p:embeddedFont>
    <p:embeddedFont>
      <p:font typeface="Alegreya Ultra-Bold" charset="1" panose="00000900000000000000"/>
      <p:regular r:id="rId27"/>
    </p:embeddedFont>
    <p:embeddedFont>
      <p:font typeface="Radley"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13.pn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13.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13.pn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54.png" Type="http://schemas.openxmlformats.org/officeDocument/2006/relationships/image"/><Relationship Id="rId15" Target="../media/image55.svg" Type="http://schemas.openxmlformats.org/officeDocument/2006/relationships/image"/><Relationship Id="rId16" Target="../media/image13.png" Type="http://schemas.openxmlformats.org/officeDocument/2006/relationships/image"/><Relationship Id="rId2" Target="../media/image52.png" Type="http://schemas.openxmlformats.org/officeDocument/2006/relationships/image"/><Relationship Id="rId3" Target="../media/image5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13.png" Type="http://schemas.openxmlformats.org/officeDocument/2006/relationships/image"/><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jpe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13.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jpeg" Type="http://schemas.openxmlformats.org/officeDocument/2006/relationships/image"/><Relationship Id="rId12" Target="../media/image13.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jpeg" Type="http://schemas.openxmlformats.org/officeDocument/2006/relationships/image"/><Relationship Id="rId11" Target="../media/image38.png" Type="http://schemas.openxmlformats.org/officeDocument/2006/relationships/image"/><Relationship Id="rId12" Target="../media/image13.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4668017" y="2024648"/>
            <a:ext cx="9206774" cy="1870504"/>
          </a:xfrm>
          <a:prstGeom prst="rect">
            <a:avLst/>
          </a:prstGeom>
        </p:spPr>
        <p:txBody>
          <a:bodyPr anchor="t" rtlCol="false" tIns="0" lIns="0" bIns="0" rIns="0">
            <a:spAutoFit/>
          </a:bodyPr>
          <a:lstStyle/>
          <a:p>
            <a:pPr algn="ctr">
              <a:lnSpc>
                <a:spcPts val="13760"/>
              </a:lnSpc>
              <a:spcBef>
                <a:spcPct val="0"/>
              </a:spcBef>
            </a:pPr>
            <a:r>
              <a:rPr lang="en-US" sz="9828">
                <a:solidFill>
                  <a:srgbClr val="433831"/>
                </a:solidFill>
                <a:latin typeface="Alegreya Sans SC Heavy"/>
              </a:rPr>
              <a:t>SHELF OF TALES</a:t>
            </a:r>
          </a:p>
        </p:txBody>
      </p:sp>
      <p:sp>
        <p:nvSpPr>
          <p:cNvPr name="Freeform 3" id="3"/>
          <p:cNvSpPr/>
          <p:nvPr/>
        </p:nvSpPr>
        <p:spPr>
          <a:xfrm flipH="false" flipV="false" rot="0">
            <a:off x="7979848" y="396807"/>
            <a:ext cx="2058221" cy="1938033"/>
          </a:xfrm>
          <a:custGeom>
            <a:avLst/>
            <a:gdLst/>
            <a:ahLst/>
            <a:cxnLst/>
            <a:rect r="r" b="b" t="t" l="l"/>
            <a:pathLst>
              <a:path h="1938033" w="2058221">
                <a:moveTo>
                  <a:pt x="0" y="0"/>
                </a:moveTo>
                <a:lnTo>
                  <a:pt x="2058221" y="0"/>
                </a:lnTo>
                <a:lnTo>
                  <a:pt x="2058221" y="1938032"/>
                </a:lnTo>
                <a:lnTo>
                  <a:pt x="0" y="1938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41218" y="8965596"/>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4161143" y="-1503017"/>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01715">
            <a:off x="1788107" y="6666677"/>
            <a:ext cx="1450030" cy="1130633"/>
          </a:xfrm>
          <a:custGeom>
            <a:avLst/>
            <a:gdLst/>
            <a:ahLst/>
            <a:cxnLst/>
            <a:rect r="r" b="b" t="t" l="l"/>
            <a:pathLst>
              <a:path h="1130633" w="1450030">
                <a:moveTo>
                  <a:pt x="0" y="0"/>
                </a:moveTo>
                <a:lnTo>
                  <a:pt x="1450029" y="0"/>
                </a:lnTo>
                <a:lnTo>
                  <a:pt x="1450029" y="1130633"/>
                </a:lnTo>
                <a:lnTo>
                  <a:pt x="0" y="11306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649553">
            <a:off x="15474139" y="2470102"/>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841545">
            <a:off x="6041943" y="1442754"/>
            <a:ext cx="1120358" cy="997119"/>
          </a:xfrm>
          <a:custGeom>
            <a:avLst/>
            <a:gdLst/>
            <a:ahLst/>
            <a:cxnLst/>
            <a:rect r="r" b="b" t="t" l="l"/>
            <a:pathLst>
              <a:path h="997119" w="1120358">
                <a:moveTo>
                  <a:pt x="0" y="0"/>
                </a:moveTo>
                <a:lnTo>
                  <a:pt x="1120358" y="0"/>
                </a:lnTo>
                <a:lnTo>
                  <a:pt x="1120358" y="997119"/>
                </a:lnTo>
                <a:lnTo>
                  <a:pt x="0" y="9971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1812159">
            <a:off x="11127945" y="1271721"/>
            <a:ext cx="1120358" cy="997119"/>
          </a:xfrm>
          <a:custGeom>
            <a:avLst/>
            <a:gdLst/>
            <a:ahLst/>
            <a:cxnLst/>
            <a:rect r="r" b="b" t="t" l="l"/>
            <a:pathLst>
              <a:path h="997119" w="1120358">
                <a:moveTo>
                  <a:pt x="0" y="0"/>
                </a:moveTo>
                <a:lnTo>
                  <a:pt x="1120358" y="0"/>
                </a:lnTo>
                <a:lnTo>
                  <a:pt x="1120358" y="997119"/>
                </a:lnTo>
                <a:lnTo>
                  <a:pt x="0" y="9971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a:grpSpLocks noChangeAspect="true"/>
          </p:cNvGrpSpPr>
          <p:nvPr/>
        </p:nvGrpSpPr>
        <p:grpSpPr>
          <a:xfrm rot="0">
            <a:off x="14544244" y="7545264"/>
            <a:ext cx="458160" cy="436499"/>
            <a:chOff x="0" y="0"/>
            <a:chExt cx="1772920" cy="1689100"/>
          </a:xfrm>
        </p:grpSpPr>
        <p:sp>
          <p:nvSpPr>
            <p:cNvPr name="Freeform 13" id="13"/>
            <p:cNvSpPr/>
            <p:nvPr/>
          </p:nvSpPr>
          <p:spPr>
            <a:xfrm flipH="false" flipV="false" rot="0">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ADDC2"/>
            </a:solidFill>
          </p:spPr>
        </p:sp>
      </p:grpSp>
      <p:grpSp>
        <p:nvGrpSpPr>
          <p:cNvPr name="Group 14" id="14"/>
          <p:cNvGrpSpPr>
            <a:grpSpLocks noChangeAspect="true"/>
          </p:cNvGrpSpPr>
          <p:nvPr/>
        </p:nvGrpSpPr>
        <p:grpSpPr>
          <a:xfrm rot="0">
            <a:off x="2676135" y="5658866"/>
            <a:ext cx="261444" cy="249084"/>
            <a:chOff x="0" y="0"/>
            <a:chExt cx="1772920" cy="1689100"/>
          </a:xfrm>
        </p:grpSpPr>
        <p:sp>
          <p:nvSpPr>
            <p:cNvPr name="Freeform 15" id="15"/>
            <p:cNvSpPr/>
            <p:nvPr/>
          </p:nvSpPr>
          <p:spPr>
            <a:xfrm flipH="false" flipV="false" rot="0">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16" id="16"/>
          <p:cNvGrpSpPr>
            <a:grpSpLocks noChangeAspect="true"/>
          </p:cNvGrpSpPr>
          <p:nvPr/>
        </p:nvGrpSpPr>
        <p:grpSpPr>
          <a:xfrm rot="0">
            <a:off x="3663461" y="3237660"/>
            <a:ext cx="261444" cy="249084"/>
            <a:chOff x="0" y="0"/>
            <a:chExt cx="1772920" cy="1689100"/>
          </a:xfrm>
        </p:grpSpPr>
        <p:sp>
          <p:nvSpPr>
            <p:cNvPr name="Freeform 17" id="17"/>
            <p:cNvSpPr/>
            <p:nvPr/>
          </p:nvSpPr>
          <p:spPr>
            <a:xfrm flipH="false" flipV="false" rot="0">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18" id="18"/>
          <p:cNvGrpSpPr>
            <a:grpSpLocks noChangeAspect="true"/>
          </p:cNvGrpSpPr>
          <p:nvPr/>
        </p:nvGrpSpPr>
        <p:grpSpPr>
          <a:xfrm rot="0">
            <a:off x="5317568" y="6783654"/>
            <a:ext cx="261444" cy="249084"/>
            <a:chOff x="0" y="0"/>
            <a:chExt cx="1772920" cy="1689100"/>
          </a:xfrm>
        </p:grpSpPr>
        <p:sp>
          <p:nvSpPr>
            <p:cNvPr name="Freeform 19" id="19"/>
            <p:cNvSpPr/>
            <p:nvPr/>
          </p:nvSpPr>
          <p:spPr>
            <a:xfrm flipH="false" flipV="false" rot="0">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A17A60"/>
            </a:solidFill>
          </p:spPr>
        </p:sp>
      </p:grpSp>
      <p:grpSp>
        <p:nvGrpSpPr>
          <p:cNvPr name="Group 20" id="20"/>
          <p:cNvGrpSpPr/>
          <p:nvPr/>
        </p:nvGrpSpPr>
        <p:grpSpPr>
          <a:xfrm rot="0">
            <a:off x="-533592" y="4726612"/>
            <a:ext cx="1067183" cy="1067183"/>
            <a:chOff x="0" y="0"/>
            <a:chExt cx="1422911" cy="1422911"/>
          </a:xfrm>
        </p:grpSpPr>
        <p:grpSp>
          <p:nvGrpSpPr>
            <p:cNvPr name="Group 21" id="21"/>
            <p:cNvGrpSpPr/>
            <p:nvPr/>
          </p:nvGrpSpPr>
          <p:grpSpPr>
            <a:xfrm rot="0">
              <a:off x="0" y="0"/>
              <a:ext cx="1422911" cy="142291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nvGrpSpPr>
            <p:cNvPr name="Group 24" id="24"/>
            <p:cNvGrpSpPr/>
            <p:nvPr/>
          </p:nvGrpSpPr>
          <p:grpSpPr>
            <a:xfrm rot="0">
              <a:off x="152274" y="152274"/>
              <a:ext cx="1118362" cy="111836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grpSp>
        <p:nvGrpSpPr>
          <p:cNvPr name="Group 27" id="27"/>
          <p:cNvGrpSpPr/>
          <p:nvPr/>
        </p:nvGrpSpPr>
        <p:grpSpPr>
          <a:xfrm rot="0">
            <a:off x="10609179" y="9850018"/>
            <a:ext cx="1172978" cy="1172978"/>
            <a:chOff x="0" y="0"/>
            <a:chExt cx="1563971" cy="1563971"/>
          </a:xfrm>
        </p:grpSpPr>
        <p:grpSp>
          <p:nvGrpSpPr>
            <p:cNvPr name="Group 28" id="28"/>
            <p:cNvGrpSpPr/>
            <p:nvPr/>
          </p:nvGrpSpPr>
          <p:grpSpPr>
            <a:xfrm rot="0">
              <a:off x="0" y="0"/>
              <a:ext cx="1563971" cy="156397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31" id="31"/>
            <p:cNvGrpSpPr/>
            <p:nvPr/>
          </p:nvGrpSpPr>
          <p:grpSpPr>
            <a:xfrm rot="0">
              <a:off x="167370" y="167370"/>
              <a:ext cx="1229231" cy="122923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34" id="34"/>
          <p:cNvGrpSpPr/>
          <p:nvPr/>
        </p:nvGrpSpPr>
        <p:grpSpPr>
          <a:xfrm rot="0">
            <a:off x="10038069" y="-528883"/>
            <a:ext cx="1142219" cy="1142219"/>
            <a:chOff x="0" y="0"/>
            <a:chExt cx="1522959" cy="1522959"/>
          </a:xfrm>
        </p:grpSpPr>
        <p:grpSp>
          <p:nvGrpSpPr>
            <p:cNvPr name="Group 35" id="35"/>
            <p:cNvGrpSpPr/>
            <p:nvPr/>
          </p:nvGrpSpPr>
          <p:grpSpPr>
            <a:xfrm rot="0">
              <a:off x="0" y="0"/>
              <a:ext cx="1522959" cy="152295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38" id="38"/>
            <p:cNvGrpSpPr/>
            <p:nvPr/>
          </p:nvGrpSpPr>
          <p:grpSpPr>
            <a:xfrm rot="0">
              <a:off x="162981" y="162981"/>
              <a:ext cx="1196997" cy="119699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grpSp>
        <p:nvGrpSpPr>
          <p:cNvPr name="Group 41" id="41"/>
          <p:cNvGrpSpPr/>
          <p:nvPr/>
        </p:nvGrpSpPr>
        <p:grpSpPr>
          <a:xfrm rot="0">
            <a:off x="5150404" y="1941313"/>
            <a:ext cx="595772" cy="595772"/>
            <a:chOff x="0" y="0"/>
            <a:chExt cx="794363" cy="794363"/>
          </a:xfrm>
        </p:grpSpPr>
        <p:grpSp>
          <p:nvGrpSpPr>
            <p:cNvPr name="Group 42" id="42"/>
            <p:cNvGrpSpPr/>
            <p:nvPr/>
          </p:nvGrpSpPr>
          <p:grpSpPr>
            <a:xfrm rot="0">
              <a:off x="0" y="0"/>
              <a:ext cx="794363" cy="794363"/>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44" id="44"/>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nvGrpSpPr>
            <p:cNvPr name="Group 45" id="45"/>
            <p:cNvGrpSpPr/>
            <p:nvPr/>
          </p:nvGrpSpPr>
          <p:grpSpPr>
            <a:xfrm rot="0">
              <a:off x="85010" y="85010"/>
              <a:ext cx="624344" cy="624344"/>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47" id="47"/>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graphicFrame>
        <p:nvGraphicFramePr>
          <p:cNvPr name="Table 48" id="48"/>
          <p:cNvGraphicFramePr>
            <a:graphicFrameLocks noGrp="true"/>
          </p:cNvGraphicFramePr>
          <p:nvPr/>
        </p:nvGraphicFramePr>
        <p:xfrm>
          <a:off x="4223714" y="4745100"/>
          <a:ext cx="10320529" cy="5200650"/>
        </p:xfrm>
        <a:graphic>
          <a:graphicData uri="http://schemas.openxmlformats.org/drawingml/2006/table">
            <a:tbl>
              <a:tblPr/>
              <a:tblGrid>
                <a:gridCol w="5045300"/>
                <a:gridCol w="5275229"/>
              </a:tblGrid>
              <a:tr h="1093864">
                <a:tc>
                  <a:txBody>
                    <a:bodyPr anchor="t" rtlCol="false"/>
                    <a:lstStyle/>
                    <a:p>
                      <a:pPr algn="ctr">
                        <a:lnSpc>
                          <a:spcPts val="4479"/>
                        </a:lnSpc>
                        <a:defRPr/>
                      </a:pPr>
                      <a:r>
                        <a:rPr lang="en-US" sz="3199">
                          <a:solidFill>
                            <a:srgbClr val="000000"/>
                          </a:solidFill>
                          <a:latin typeface="Open Sans Bold"/>
                        </a:rPr>
                        <a:t>NAME</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c>
                  <a:txBody>
                    <a:bodyPr anchor="t" rtlCol="false"/>
                    <a:lstStyle/>
                    <a:p>
                      <a:pPr algn="ctr">
                        <a:lnSpc>
                          <a:spcPts val="4479"/>
                        </a:lnSpc>
                        <a:defRPr/>
                      </a:pPr>
                      <a:r>
                        <a:rPr lang="en-US" sz="3199">
                          <a:solidFill>
                            <a:srgbClr val="000000"/>
                          </a:solidFill>
                          <a:latin typeface="Open Sans Bold"/>
                        </a:rPr>
                        <a:t>ROLL NO.</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solidFill>
                      <a:srgbClr val="FFEBCD"/>
                    </a:solidFill>
                  </a:tcPr>
                </a:tc>
              </a:tr>
              <a:tr h="1026697">
                <a:tc>
                  <a:txBody>
                    <a:bodyPr anchor="t" rtlCol="false"/>
                    <a:lstStyle/>
                    <a:p>
                      <a:pPr algn="ctr">
                        <a:lnSpc>
                          <a:spcPts val="3919"/>
                        </a:lnSpc>
                        <a:defRPr/>
                      </a:pPr>
                      <a:r>
                        <a:rPr lang="en-US" sz="2799">
                          <a:solidFill>
                            <a:srgbClr val="000000"/>
                          </a:solidFill>
                          <a:latin typeface="Open Sans Bold"/>
                        </a:rPr>
                        <a:t>HIYA KASHYAP</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Bold"/>
                        </a:rPr>
                        <a:t>2210990415</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1026697">
                <a:tc>
                  <a:txBody>
                    <a:bodyPr anchor="t" rtlCol="false"/>
                    <a:lstStyle/>
                    <a:p>
                      <a:pPr algn="ctr">
                        <a:lnSpc>
                          <a:spcPts val="3919"/>
                        </a:lnSpc>
                        <a:defRPr/>
                      </a:pPr>
                      <a:r>
                        <a:rPr lang="en-US" sz="2799">
                          <a:solidFill>
                            <a:srgbClr val="000000"/>
                          </a:solidFill>
                          <a:latin typeface="Open Sans Bold"/>
                        </a:rPr>
                        <a:t>HUNARDEEP KAUR</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Bold"/>
                        </a:rPr>
                        <a:t>2210990417</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1026697">
                <a:tc>
                  <a:txBody>
                    <a:bodyPr anchor="t" rtlCol="false"/>
                    <a:lstStyle/>
                    <a:p>
                      <a:pPr algn="ctr">
                        <a:lnSpc>
                          <a:spcPts val="3919"/>
                        </a:lnSpc>
                        <a:defRPr/>
                      </a:pPr>
                      <a:r>
                        <a:rPr lang="en-US" sz="2799">
                          <a:solidFill>
                            <a:srgbClr val="000000"/>
                          </a:solidFill>
                          <a:latin typeface="Open Sans Bold"/>
                        </a:rPr>
                        <a:t>ILLU SAINI</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Bold"/>
                        </a:rPr>
                        <a:t>2210990418</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r h="1026697">
                <a:tc>
                  <a:txBody>
                    <a:bodyPr anchor="t" rtlCol="false"/>
                    <a:lstStyle/>
                    <a:p>
                      <a:pPr algn="ctr">
                        <a:lnSpc>
                          <a:spcPts val="3919"/>
                        </a:lnSpc>
                        <a:defRPr/>
                      </a:pPr>
                      <a:r>
                        <a:rPr lang="en-US" sz="2799">
                          <a:solidFill>
                            <a:srgbClr val="000000"/>
                          </a:solidFill>
                          <a:latin typeface="Open Sans Bold"/>
                        </a:rPr>
                        <a:t>ISHPREET KAUR</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Bold"/>
                        </a:rPr>
                        <a:t>2210990424</a:t>
                      </a:r>
                      <a:endParaRPr lang="en-US" sz="1100"/>
                    </a:p>
                  </a:txBody>
                  <a:tcPr marL="190500" marR="190500" marT="190500" marB="190500" anchor="ctr">
                    <a:lnL cmpd="sng" algn="ctr" cap="flat" w="38100">
                      <a:solidFill>
                        <a:srgbClr val="FFD699"/>
                      </a:solidFill>
                      <a:prstDash val="solid"/>
                      <a:round/>
                      <a:headEnd type="none" w="med" len="med"/>
                      <a:tailEnd type="none" w="med" len="med"/>
                    </a:lnL>
                    <a:lnR cmpd="sng" algn="ctr" cap="flat" w="38100">
                      <a:solidFill>
                        <a:srgbClr val="FFD699"/>
                      </a:solidFill>
                      <a:prstDash val="solid"/>
                      <a:round/>
                      <a:headEnd type="none" w="med" len="med"/>
                      <a:tailEnd type="none" w="med" len="med"/>
                    </a:lnR>
                    <a:lnT cmpd="sng" algn="ctr" cap="flat" w="38100">
                      <a:solidFill>
                        <a:srgbClr val="FFD699"/>
                      </a:solidFill>
                      <a:prstDash val="solid"/>
                      <a:round/>
                      <a:headEnd type="none" w="med" len="med"/>
                      <a:tailEnd type="none" w="med" len="med"/>
                    </a:lnT>
                    <a:lnB cmpd="sng" algn="ctr" cap="flat" w="38100">
                      <a:solidFill>
                        <a:srgbClr val="FFD699"/>
                      </a:solidFill>
                      <a:prstDash val="solid"/>
                      <a:round/>
                      <a:headEnd type="none" w="med" len="med"/>
                      <a:tailEnd type="none" w="med" len="med"/>
                    </a:lnB>
                  </a:tcPr>
                </a:tc>
              </a:tr>
            </a:tbl>
          </a:graphicData>
        </a:graphic>
      </p:graphicFrame>
      <p:sp>
        <p:nvSpPr>
          <p:cNvPr name="Freeform 49" id="49"/>
          <p:cNvSpPr/>
          <p:nvPr/>
        </p:nvSpPr>
        <p:spPr>
          <a:xfrm flipH="false" flipV="false" rot="0">
            <a:off x="13337465" y="-290686"/>
            <a:ext cx="5401536" cy="1808046"/>
          </a:xfrm>
          <a:custGeom>
            <a:avLst/>
            <a:gdLst/>
            <a:ahLst/>
            <a:cxnLst/>
            <a:rect r="r" b="b" t="t" l="l"/>
            <a:pathLst>
              <a:path h="1808046" w="5401536">
                <a:moveTo>
                  <a:pt x="0" y="0"/>
                </a:moveTo>
                <a:lnTo>
                  <a:pt x="5401536" y="0"/>
                </a:lnTo>
                <a:lnTo>
                  <a:pt x="5401536" y="1808046"/>
                </a:lnTo>
                <a:lnTo>
                  <a:pt x="0" y="1808046"/>
                </a:lnTo>
                <a:lnTo>
                  <a:pt x="0" y="0"/>
                </a:lnTo>
                <a:close/>
              </a:path>
            </a:pathLst>
          </a:custGeom>
          <a:blipFill>
            <a:blip r:embed="rId14"/>
            <a:stretch>
              <a:fillRect l="0" t="0" r="0" b="0"/>
            </a:stretch>
          </a:blipFill>
        </p:spPr>
      </p:sp>
      <p:sp>
        <p:nvSpPr>
          <p:cNvPr name="TextBox 50" id="50"/>
          <p:cNvSpPr txBox="true"/>
          <p:nvPr/>
        </p:nvSpPr>
        <p:spPr>
          <a:xfrm rot="0">
            <a:off x="6085411" y="3597654"/>
            <a:ext cx="6371987" cy="537846"/>
          </a:xfrm>
          <a:prstGeom prst="rect">
            <a:avLst/>
          </a:prstGeom>
        </p:spPr>
        <p:txBody>
          <a:bodyPr anchor="t" rtlCol="false" tIns="0" lIns="0" bIns="0" rIns="0">
            <a:spAutoFit/>
          </a:bodyPr>
          <a:lstStyle/>
          <a:p>
            <a:pPr algn="ctr">
              <a:lnSpc>
                <a:spcPts val="4479"/>
              </a:lnSpc>
              <a:spcBef>
                <a:spcPct val="0"/>
              </a:spcBef>
            </a:pPr>
            <a:r>
              <a:rPr lang="en-US" sz="3199">
                <a:solidFill>
                  <a:srgbClr val="433831"/>
                </a:solidFill>
                <a:latin typeface="Alegreya Bold"/>
              </a:rPr>
              <a:t>A Book Recommendation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1529702" y="2403033"/>
            <a:ext cx="8622200" cy="5571443"/>
          </a:xfrm>
          <a:prstGeom prst="rect">
            <a:avLst/>
          </a:prstGeom>
        </p:spPr>
        <p:txBody>
          <a:bodyPr anchor="t" rtlCol="false" tIns="0" lIns="0" bIns="0" rIns="0">
            <a:spAutoFit/>
          </a:bodyPr>
          <a:lstStyle/>
          <a:p>
            <a:pPr algn="just">
              <a:lnSpc>
                <a:spcPts val="5547"/>
              </a:lnSpc>
            </a:pPr>
            <a:r>
              <a:rPr lang="en-US" sz="4622" spc="-138">
                <a:solidFill>
                  <a:srgbClr val="433831"/>
                </a:solidFill>
                <a:latin typeface="Alegreya Medium"/>
              </a:rPr>
              <a:t>Collaborative filtering is a technique used by websites like Amazon, YouTube, and Netflix. It filters out items that a user might like on the basis of reactions of similar users. There are two categories of collaborative filtering algorithms: memory based and model based.</a:t>
            </a:r>
          </a:p>
        </p:txBody>
      </p:sp>
      <p:sp>
        <p:nvSpPr>
          <p:cNvPr name="Freeform 3" id="3"/>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01715">
            <a:off x="-414519" y="6919353"/>
            <a:ext cx="1450030" cy="1130633"/>
          </a:xfrm>
          <a:custGeom>
            <a:avLst/>
            <a:gdLst/>
            <a:ahLst/>
            <a:cxnLst/>
            <a:rect r="r" b="b" t="t" l="l"/>
            <a:pathLst>
              <a:path h="1130633" w="1450030">
                <a:moveTo>
                  <a:pt x="0" y="0"/>
                </a:moveTo>
                <a:lnTo>
                  <a:pt x="1450030" y="0"/>
                </a:lnTo>
                <a:lnTo>
                  <a:pt x="1450030" y="1130633"/>
                </a:lnTo>
                <a:lnTo>
                  <a:pt x="0" y="1130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49553">
            <a:off x="16915649" y="4829477"/>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609179" y="9850018"/>
            <a:ext cx="1172978" cy="1172978"/>
            <a:chOff x="0" y="0"/>
            <a:chExt cx="1563971" cy="1563971"/>
          </a:xfrm>
        </p:grpSpPr>
        <p:grpSp>
          <p:nvGrpSpPr>
            <p:cNvPr name="Group 8" id="8"/>
            <p:cNvGrpSpPr/>
            <p:nvPr/>
          </p:nvGrpSpPr>
          <p:grpSpPr>
            <a:xfrm rot="0">
              <a:off x="0" y="0"/>
              <a:ext cx="1563971" cy="15639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1" id="11"/>
            <p:cNvGrpSpPr/>
            <p:nvPr/>
          </p:nvGrpSpPr>
          <p:grpSpPr>
            <a:xfrm rot="0">
              <a:off x="167370" y="167370"/>
              <a:ext cx="1229231" cy="12292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4" id="14"/>
          <p:cNvGrpSpPr/>
          <p:nvPr/>
        </p:nvGrpSpPr>
        <p:grpSpPr>
          <a:xfrm rot="0">
            <a:off x="6237930" y="-571110"/>
            <a:ext cx="1142219" cy="1142219"/>
            <a:chOff x="0" y="0"/>
            <a:chExt cx="1522959" cy="1522959"/>
          </a:xfrm>
        </p:grpSpPr>
        <p:grpSp>
          <p:nvGrpSpPr>
            <p:cNvPr name="Group 15" id="15"/>
            <p:cNvGrpSpPr/>
            <p:nvPr/>
          </p:nvGrpSpPr>
          <p:grpSpPr>
            <a:xfrm rot="0">
              <a:off x="0" y="0"/>
              <a:ext cx="1522959" cy="152295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9479"/>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8" id="18"/>
            <p:cNvGrpSpPr/>
            <p:nvPr/>
          </p:nvGrpSpPr>
          <p:grpSpPr>
            <a:xfrm rot="0">
              <a:off x="162981" y="162981"/>
              <a:ext cx="1196997" cy="119699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21" id="21"/>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1416294" y="2412558"/>
            <a:ext cx="4127741" cy="5311335"/>
          </a:xfrm>
          <a:custGeom>
            <a:avLst/>
            <a:gdLst/>
            <a:ahLst/>
            <a:cxnLst/>
            <a:rect r="r" b="b" t="t" l="l"/>
            <a:pathLst>
              <a:path h="5311335" w="4127741">
                <a:moveTo>
                  <a:pt x="0" y="0"/>
                </a:moveTo>
                <a:lnTo>
                  <a:pt x="4127741" y="0"/>
                </a:lnTo>
                <a:lnTo>
                  <a:pt x="4127741" y="5311335"/>
                </a:lnTo>
                <a:lnTo>
                  <a:pt x="0" y="5311335"/>
                </a:lnTo>
                <a:lnTo>
                  <a:pt x="0" y="0"/>
                </a:lnTo>
                <a:close/>
              </a:path>
            </a:pathLst>
          </a:custGeom>
          <a:blipFill>
            <a:blip r:embed="rId10"/>
            <a:stretch>
              <a:fillRect l="0" t="-14060" r="-2057" b="-1760"/>
            </a:stretch>
          </a:blipFill>
        </p:spPr>
      </p:sp>
      <p:sp>
        <p:nvSpPr>
          <p:cNvPr name="TextBox 24" id="24"/>
          <p:cNvSpPr txBox="true"/>
          <p:nvPr/>
        </p:nvSpPr>
        <p:spPr>
          <a:xfrm rot="0">
            <a:off x="4842258" y="694935"/>
            <a:ext cx="8196816" cy="849757"/>
          </a:xfrm>
          <a:prstGeom prst="rect">
            <a:avLst/>
          </a:prstGeom>
        </p:spPr>
        <p:txBody>
          <a:bodyPr anchor="t" rtlCol="false" tIns="0" lIns="0" bIns="0" rIns="0">
            <a:spAutoFit/>
          </a:bodyPr>
          <a:lstStyle/>
          <a:p>
            <a:pPr algn="ctr">
              <a:lnSpc>
                <a:spcPts val="6463"/>
              </a:lnSpc>
            </a:pPr>
            <a:r>
              <a:rPr lang="en-US" sz="6399">
                <a:solidFill>
                  <a:srgbClr val="433831"/>
                </a:solidFill>
                <a:latin typeface="Alegreya Ultra-Bold"/>
              </a:rPr>
              <a:t>Collaborative Filtering </a:t>
            </a:r>
          </a:p>
        </p:txBody>
      </p:sp>
      <p:sp>
        <p:nvSpPr>
          <p:cNvPr name="Freeform 25" id="25"/>
          <p:cNvSpPr/>
          <p:nvPr/>
        </p:nvSpPr>
        <p:spPr>
          <a:xfrm flipH="false" flipV="false" rot="0">
            <a:off x="13766482" y="-290686"/>
            <a:ext cx="4972519" cy="1664442"/>
          </a:xfrm>
          <a:custGeom>
            <a:avLst/>
            <a:gdLst/>
            <a:ahLst/>
            <a:cxnLst/>
            <a:rect r="r" b="b" t="t" l="l"/>
            <a:pathLst>
              <a:path h="1664442" w="4972519">
                <a:moveTo>
                  <a:pt x="0" y="0"/>
                </a:moveTo>
                <a:lnTo>
                  <a:pt x="4972519" y="0"/>
                </a:lnTo>
                <a:lnTo>
                  <a:pt x="4972519" y="1664442"/>
                </a:lnTo>
                <a:lnTo>
                  <a:pt x="0" y="1664442"/>
                </a:lnTo>
                <a:lnTo>
                  <a:pt x="0" y="0"/>
                </a:lnTo>
                <a:close/>
              </a:path>
            </a:pathLst>
          </a:custGeom>
          <a:blipFill>
            <a:blip r:embed="rId11"/>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01715">
            <a:off x="-414519" y="7038393"/>
            <a:ext cx="1450030" cy="1130633"/>
          </a:xfrm>
          <a:custGeom>
            <a:avLst/>
            <a:gdLst/>
            <a:ahLst/>
            <a:cxnLst/>
            <a:rect r="r" b="b" t="t" l="l"/>
            <a:pathLst>
              <a:path h="1130633" w="1450030">
                <a:moveTo>
                  <a:pt x="0" y="0"/>
                </a:moveTo>
                <a:lnTo>
                  <a:pt x="1450030" y="0"/>
                </a:lnTo>
                <a:lnTo>
                  <a:pt x="1450030" y="1130633"/>
                </a:lnTo>
                <a:lnTo>
                  <a:pt x="0" y="1130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49553">
            <a:off x="16915649" y="4829477"/>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20" id="20"/>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4182822" y="2533245"/>
            <a:ext cx="10664733" cy="6725055"/>
          </a:xfrm>
          <a:custGeom>
            <a:avLst/>
            <a:gdLst/>
            <a:ahLst/>
            <a:cxnLst/>
            <a:rect r="r" b="b" t="t" l="l"/>
            <a:pathLst>
              <a:path h="6725055" w="10664733">
                <a:moveTo>
                  <a:pt x="0" y="0"/>
                </a:moveTo>
                <a:lnTo>
                  <a:pt x="10664733" y="0"/>
                </a:lnTo>
                <a:lnTo>
                  <a:pt x="10664733" y="6725055"/>
                </a:lnTo>
                <a:lnTo>
                  <a:pt x="0" y="6725055"/>
                </a:lnTo>
                <a:lnTo>
                  <a:pt x="0" y="0"/>
                </a:lnTo>
                <a:close/>
              </a:path>
            </a:pathLst>
          </a:custGeom>
          <a:blipFill>
            <a:blip r:embed="rId10"/>
            <a:stretch>
              <a:fillRect l="0" t="0" r="0" b="0"/>
            </a:stretch>
          </a:blipFill>
        </p:spPr>
      </p:sp>
      <p:sp>
        <p:nvSpPr>
          <p:cNvPr name="TextBox 23" id="23"/>
          <p:cNvSpPr txBox="true"/>
          <p:nvPr/>
        </p:nvSpPr>
        <p:spPr>
          <a:xfrm rot="0">
            <a:off x="2273830" y="1221589"/>
            <a:ext cx="13740341" cy="825881"/>
          </a:xfrm>
          <a:prstGeom prst="rect">
            <a:avLst/>
          </a:prstGeom>
        </p:spPr>
        <p:txBody>
          <a:bodyPr anchor="t" rtlCol="false" tIns="0" lIns="0" bIns="0" rIns="0">
            <a:spAutoFit/>
          </a:bodyPr>
          <a:lstStyle/>
          <a:p>
            <a:pPr algn="ctr">
              <a:lnSpc>
                <a:spcPts val="6262"/>
              </a:lnSpc>
            </a:pPr>
            <a:r>
              <a:rPr lang="en-US" sz="6200">
                <a:solidFill>
                  <a:srgbClr val="5B4F47"/>
                </a:solidFill>
                <a:latin typeface="Alegreya Ultra-Bold"/>
              </a:rPr>
              <a:t>Result Using Collaborative Filtering</a:t>
            </a:r>
          </a:p>
        </p:txBody>
      </p:sp>
      <p:sp>
        <p:nvSpPr>
          <p:cNvPr name="TextBox 24" id="24"/>
          <p:cNvSpPr txBox="true"/>
          <p:nvPr/>
        </p:nvSpPr>
        <p:spPr>
          <a:xfrm rot="0">
            <a:off x="2232386" y="4327034"/>
            <a:ext cx="2175237" cy="816444"/>
          </a:xfrm>
          <a:prstGeom prst="rect">
            <a:avLst/>
          </a:prstGeom>
        </p:spPr>
        <p:txBody>
          <a:bodyPr anchor="t" rtlCol="false" tIns="0" lIns="0" bIns="0" rIns="0">
            <a:spAutoFit/>
          </a:bodyPr>
          <a:lstStyle/>
          <a:p>
            <a:pPr algn="ctr">
              <a:lnSpc>
                <a:spcPts val="6266"/>
              </a:lnSpc>
              <a:spcBef>
                <a:spcPct val="0"/>
              </a:spcBef>
            </a:pPr>
            <a:r>
              <a:rPr lang="en-US" sz="6204">
                <a:solidFill>
                  <a:srgbClr val="FFFFFF"/>
                </a:solidFill>
                <a:latin typeface="Alegreya Bold"/>
              </a:rPr>
              <a:t>25%</a:t>
            </a:r>
          </a:p>
        </p:txBody>
      </p:sp>
      <p:sp>
        <p:nvSpPr>
          <p:cNvPr name="TextBox 25" id="25"/>
          <p:cNvSpPr txBox="true"/>
          <p:nvPr/>
        </p:nvSpPr>
        <p:spPr>
          <a:xfrm rot="0">
            <a:off x="4998642" y="5752969"/>
            <a:ext cx="1810397" cy="816444"/>
          </a:xfrm>
          <a:prstGeom prst="rect">
            <a:avLst/>
          </a:prstGeom>
        </p:spPr>
        <p:txBody>
          <a:bodyPr anchor="t" rtlCol="false" tIns="0" lIns="0" bIns="0" rIns="0">
            <a:spAutoFit/>
          </a:bodyPr>
          <a:lstStyle/>
          <a:p>
            <a:pPr algn="ctr" marL="0" indent="0" lvl="0">
              <a:lnSpc>
                <a:spcPts val="6266"/>
              </a:lnSpc>
              <a:spcBef>
                <a:spcPct val="0"/>
              </a:spcBef>
            </a:pPr>
            <a:r>
              <a:rPr lang="en-US" sz="6204" u="none">
                <a:solidFill>
                  <a:srgbClr val="FFFFFF"/>
                </a:solidFill>
                <a:latin typeface="Alegreya Bold"/>
              </a:rPr>
              <a:t>75%</a:t>
            </a:r>
          </a:p>
        </p:txBody>
      </p:sp>
      <p:sp>
        <p:nvSpPr>
          <p:cNvPr name="Freeform 26" id="26"/>
          <p:cNvSpPr/>
          <p:nvPr/>
        </p:nvSpPr>
        <p:spPr>
          <a:xfrm flipH="false" flipV="false" rot="0">
            <a:off x="14152816" y="-290686"/>
            <a:ext cx="4586185" cy="1535125"/>
          </a:xfrm>
          <a:custGeom>
            <a:avLst/>
            <a:gdLst/>
            <a:ahLst/>
            <a:cxnLst/>
            <a:rect r="r" b="b" t="t" l="l"/>
            <a:pathLst>
              <a:path h="1535125" w="4586185">
                <a:moveTo>
                  <a:pt x="0" y="0"/>
                </a:moveTo>
                <a:lnTo>
                  <a:pt x="4586185" y="0"/>
                </a:lnTo>
                <a:lnTo>
                  <a:pt x="4586185" y="1535125"/>
                </a:lnTo>
                <a:lnTo>
                  <a:pt x="0" y="1535125"/>
                </a:lnTo>
                <a:lnTo>
                  <a:pt x="0" y="0"/>
                </a:lnTo>
                <a:close/>
              </a:path>
            </a:pathLst>
          </a:custGeom>
          <a:blipFill>
            <a:blip r:embed="rId11"/>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01715">
            <a:off x="6290593" y="8534931"/>
            <a:ext cx="1450030" cy="1130633"/>
          </a:xfrm>
          <a:custGeom>
            <a:avLst/>
            <a:gdLst/>
            <a:ahLst/>
            <a:cxnLst/>
            <a:rect r="r" b="b" t="t" l="l"/>
            <a:pathLst>
              <a:path h="1130633" w="1450030">
                <a:moveTo>
                  <a:pt x="0" y="0"/>
                </a:moveTo>
                <a:lnTo>
                  <a:pt x="1450030" y="0"/>
                </a:lnTo>
                <a:lnTo>
                  <a:pt x="1450030" y="1130634"/>
                </a:lnTo>
                <a:lnTo>
                  <a:pt x="0" y="1130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49553">
            <a:off x="16924670" y="4247488"/>
            <a:ext cx="1562518" cy="1289788"/>
          </a:xfrm>
          <a:custGeom>
            <a:avLst/>
            <a:gdLst/>
            <a:ahLst/>
            <a:cxnLst/>
            <a:rect r="r" b="b" t="t" l="l"/>
            <a:pathLst>
              <a:path h="1289788" w="1562518">
                <a:moveTo>
                  <a:pt x="0" y="0"/>
                </a:moveTo>
                <a:lnTo>
                  <a:pt x="1562518" y="0"/>
                </a:lnTo>
                <a:lnTo>
                  <a:pt x="1562518" y="1289787"/>
                </a:lnTo>
                <a:lnTo>
                  <a:pt x="0" y="1289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1A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1A7"/>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20" id="20"/>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2" id="22"/>
          <p:cNvGrpSpPr/>
          <p:nvPr/>
        </p:nvGrpSpPr>
        <p:grpSpPr>
          <a:xfrm rot="0">
            <a:off x="3016906" y="1432661"/>
            <a:ext cx="12254187" cy="1105858"/>
            <a:chOff x="0" y="0"/>
            <a:chExt cx="2942578" cy="265548"/>
          </a:xfrm>
        </p:grpSpPr>
        <p:sp>
          <p:nvSpPr>
            <p:cNvPr name="Freeform 23" id="23"/>
            <p:cNvSpPr/>
            <p:nvPr/>
          </p:nvSpPr>
          <p:spPr>
            <a:xfrm flipH="false" flipV="false" rot="0">
              <a:off x="0" y="0"/>
              <a:ext cx="2942578" cy="265548"/>
            </a:xfrm>
            <a:custGeom>
              <a:avLst/>
              <a:gdLst/>
              <a:ahLst/>
              <a:cxnLst/>
              <a:rect r="r" b="b" t="t" l="l"/>
              <a:pathLst>
                <a:path h="265548" w="2942578">
                  <a:moveTo>
                    <a:pt x="12636" y="0"/>
                  </a:moveTo>
                  <a:lnTo>
                    <a:pt x="2929942" y="0"/>
                  </a:lnTo>
                  <a:cubicBezTo>
                    <a:pt x="2933293" y="0"/>
                    <a:pt x="2936507" y="1331"/>
                    <a:pt x="2938877" y="3701"/>
                  </a:cubicBezTo>
                  <a:cubicBezTo>
                    <a:pt x="2941246" y="6070"/>
                    <a:pt x="2942578" y="9284"/>
                    <a:pt x="2942578" y="12636"/>
                  </a:cubicBezTo>
                  <a:lnTo>
                    <a:pt x="2942578" y="252912"/>
                  </a:lnTo>
                  <a:cubicBezTo>
                    <a:pt x="2942578" y="256264"/>
                    <a:pt x="2941246" y="259477"/>
                    <a:pt x="2938877" y="261847"/>
                  </a:cubicBezTo>
                  <a:cubicBezTo>
                    <a:pt x="2936507" y="264217"/>
                    <a:pt x="2933293" y="265548"/>
                    <a:pt x="2929942" y="265548"/>
                  </a:cubicBezTo>
                  <a:lnTo>
                    <a:pt x="12636" y="265548"/>
                  </a:lnTo>
                  <a:cubicBezTo>
                    <a:pt x="9284" y="265548"/>
                    <a:pt x="6070" y="264217"/>
                    <a:pt x="3701" y="261847"/>
                  </a:cubicBezTo>
                  <a:cubicBezTo>
                    <a:pt x="1331" y="259477"/>
                    <a:pt x="0" y="256264"/>
                    <a:pt x="0" y="252912"/>
                  </a:cubicBezTo>
                  <a:lnTo>
                    <a:pt x="0" y="12636"/>
                  </a:lnTo>
                  <a:cubicBezTo>
                    <a:pt x="0" y="9284"/>
                    <a:pt x="1331" y="6070"/>
                    <a:pt x="3701" y="3701"/>
                  </a:cubicBezTo>
                  <a:cubicBezTo>
                    <a:pt x="6070" y="1331"/>
                    <a:pt x="9284" y="0"/>
                    <a:pt x="12636" y="0"/>
                  </a:cubicBezTo>
                  <a:close/>
                </a:path>
              </a:pathLst>
            </a:custGeom>
            <a:solidFill>
              <a:srgbClr val="000000">
                <a:alpha val="0"/>
              </a:srgbClr>
            </a:solidFill>
            <a:ln w="19050" cap="sq">
              <a:solidFill>
                <a:srgbClr val="CE7D5F"/>
              </a:solidFill>
              <a:prstDash val="solid"/>
              <a:miter/>
            </a:ln>
          </p:spPr>
        </p:sp>
        <p:sp>
          <p:nvSpPr>
            <p:cNvPr name="TextBox 24" id="24"/>
            <p:cNvSpPr txBox="true"/>
            <p:nvPr/>
          </p:nvSpPr>
          <p:spPr>
            <a:xfrm>
              <a:off x="0" y="-38100"/>
              <a:ext cx="2942578" cy="30364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5" id="25"/>
          <p:cNvSpPr/>
          <p:nvPr/>
        </p:nvSpPr>
        <p:spPr>
          <a:xfrm flipH="false" flipV="false" rot="0">
            <a:off x="3957835" y="3433695"/>
            <a:ext cx="11114707" cy="6314065"/>
          </a:xfrm>
          <a:custGeom>
            <a:avLst/>
            <a:gdLst/>
            <a:ahLst/>
            <a:cxnLst/>
            <a:rect r="r" b="b" t="t" l="l"/>
            <a:pathLst>
              <a:path h="6314065" w="11114707">
                <a:moveTo>
                  <a:pt x="0" y="0"/>
                </a:moveTo>
                <a:lnTo>
                  <a:pt x="11114707" y="0"/>
                </a:lnTo>
                <a:lnTo>
                  <a:pt x="11114707" y="6314065"/>
                </a:lnTo>
                <a:lnTo>
                  <a:pt x="0" y="6314065"/>
                </a:lnTo>
                <a:lnTo>
                  <a:pt x="0" y="0"/>
                </a:lnTo>
                <a:close/>
              </a:path>
            </a:pathLst>
          </a:custGeom>
          <a:blipFill>
            <a:blip r:embed="rId10"/>
            <a:stretch>
              <a:fillRect l="0" t="0" r="0" b="0"/>
            </a:stretch>
          </a:blipFill>
        </p:spPr>
      </p:sp>
      <p:sp>
        <p:nvSpPr>
          <p:cNvPr name="TextBox 26" id="26"/>
          <p:cNvSpPr txBox="true"/>
          <p:nvPr/>
        </p:nvSpPr>
        <p:spPr>
          <a:xfrm rot="0">
            <a:off x="5150215" y="666360"/>
            <a:ext cx="7025686" cy="766301"/>
          </a:xfrm>
          <a:prstGeom prst="rect">
            <a:avLst/>
          </a:prstGeom>
        </p:spPr>
        <p:txBody>
          <a:bodyPr anchor="t" rtlCol="false" tIns="0" lIns="0" bIns="0" rIns="0">
            <a:spAutoFit/>
          </a:bodyPr>
          <a:lstStyle/>
          <a:p>
            <a:pPr algn="ctr">
              <a:lnSpc>
                <a:spcPts val="5761"/>
              </a:lnSpc>
            </a:pPr>
            <a:r>
              <a:rPr lang="en-US" sz="5704">
                <a:solidFill>
                  <a:srgbClr val="5B4F47"/>
                </a:solidFill>
                <a:latin typeface="Alegreya Ultra-Bold"/>
              </a:rPr>
              <a:t>Deployment</a:t>
            </a:r>
          </a:p>
        </p:txBody>
      </p:sp>
      <p:sp>
        <p:nvSpPr>
          <p:cNvPr name="TextBox 27" id="27"/>
          <p:cNvSpPr txBox="true"/>
          <p:nvPr/>
        </p:nvSpPr>
        <p:spPr>
          <a:xfrm rot="0">
            <a:off x="4511201" y="1661740"/>
            <a:ext cx="9265598" cy="647700"/>
          </a:xfrm>
          <a:prstGeom prst="rect">
            <a:avLst/>
          </a:prstGeom>
        </p:spPr>
        <p:txBody>
          <a:bodyPr anchor="t" rtlCol="false" tIns="0" lIns="0" bIns="0" rIns="0">
            <a:spAutoFit/>
          </a:bodyPr>
          <a:lstStyle/>
          <a:p>
            <a:pPr algn="ctr" marL="0" indent="0" lvl="0">
              <a:lnSpc>
                <a:spcPts val="5159"/>
              </a:lnSpc>
              <a:spcBef>
                <a:spcPct val="0"/>
              </a:spcBef>
            </a:pPr>
            <a:r>
              <a:rPr lang="en-US" sz="4299">
                <a:solidFill>
                  <a:srgbClr val="5B4F47"/>
                </a:solidFill>
                <a:latin typeface="Alegreya Ultra-Bold"/>
              </a:rPr>
              <a:t>Used Streamlit to deploy application</a:t>
            </a:r>
          </a:p>
        </p:txBody>
      </p:sp>
      <p:sp>
        <p:nvSpPr>
          <p:cNvPr name="Freeform 28" id="28"/>
          <p:cNvSpPr/>
          <p:nvPr/>
        </p:nvSpPr>
        <p:spPr>
          <a:xfrm flipH="false" flipV="false" rot="0">
            <a:off x="14147576" y="-290686"/>
            <a:ext cx="4591425" cy="1536879"/>
          </a:xfrm>
          <a:custGeom>
            <a:avLst/>
            <a:gdLst/>
            <a:ahLst/>
            <a:cxnLst/>
            <a:rect r="r" b="b" t="t" l="l"/>
            <a:pathLst>
              <a:path h="1536879" w="4591425">
                <a:moveTo>
                  <a:pt x="0" y="0"/>
                </a:moveTo>
                <a:lnTo>
                  <a:pt x="4591425" y="0"/>
                </a:lnTo>
                <a:lnTo>
                  <a:pt x="4591425" y="1536879"/>
                </a:lnTo>
                <a:lnTo>
                  <a:pt x="0" y="1536879"/>
                </a:lnTo>
                <a:lnTo>
                  <a:pt x="0" y="0"/>
                </a:lnTo>
                <a:close/>
              </a:path>
            </a:pathLst>
          </a:custGeom>
          <a:blipFill>
            <a:blip r:embed="rId11"/>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287693" y="1262632"/>
            <a:ext cx="7712615" cy="825881"/>
          </a:xfrm>
          <a:prstGeom prst="rect">
            <a:avLst/>
          </a:prstGeom>
        </p:spPr>
        <p:txBody>
          <a:bodyPr anchor="t" rtlCol="false" tIns="0" lIns="0" bIns="0" rIns="0">
            <a:spAutoFit/>
          </a:bodyPr>
          <a:lstStyle/>
          <a:p>
            <a:pPr algn="ctr">
              <a:lnSpc>
                <a:spcPts val="6262"/>
              </a:lnSpc>
            </a:pPr>
            <a:r>
              <a:rPr lang="en-US" sz="6200">
                <a:solidFill>
                  <a:srgbClr val="5B4F47"/>
                </a:solidFill>
                <a:latin typeface="Alegreya Ultra-Bold"/>
              </a:rPr>
              <a:t>Conclusion</a:t>
            </a:r>
          </a:p>
        </p:txBody>
      </p:sp>
      <p:sp>
        <p:nvSpPr>
          <p:cNvPr name="TextBox 3" id="3"/>
          <p:cNvSpPr txBox="true"/>
          <p:nvPr/>
        </p:nvSpPr>
        <p:spPr>
          <a:xfrm rot="0">
            <a:off x="2232386" y="4327034"/>
            <a:ext cx="2175237" cy="816444"/>
          </a:xfrm>
          <a:prstGeom prst="rect">
            <a:avLst/>
          </a:prstGeom>
        </p:spPr>
        <p:txBody>
          <a:bodyPr anchor="t" rtlCol="false" tIns="0" lIns="0" bIns="0" rIns="0">
            <a:spAutoFit/>
          </a:bodyPr>
          <a:lstStyle/>
          <a:p>
            <a:pPr algn="ctr">
              <a:lnSpc>
                <a:spcPts val="6266"/>
              </a:lnSpc>
              <a:spcBef>
                <a:spcPct val="0"/>
              </a:spcBef>
            </a:pPr>
            <a:r>
              <a:rPr lang="en-US" sz="6204">
                <a:solidFill>
                  <a:srgbClr val="FFFFFF"/>
                </a:solidFill>
                <a:latin typeface="Alegreya Bold"/>
              </a:rPr>
              <a:t>25%</a:t>
            </a:r>
          </a:p>
        </p:txBody>
      </p:sp>
      <p:sp>
        <p:nvSpPr>
          <p:cNvPr name="TextBox 4" id="4"/>
          <p:cNvSpPr txBox="true"/>
          <p:nvPr/>
        </p:nvSpPr>
        <p:spPr>
          <a:xfrm rot="0">
            <a:off x="4998642" y="5752969"/>
            <a:ext cx="1810397" cy="816444"/>
          </a:xfrm>
          <a:prstGeom prst="rect">
            <a:avLst/>
          </a:prstGeom>
        </p:spPr>
        <p:txBody>
          <a:bodyPr anchor="t" rtlCol="false" tIns="0" lIns="0" bIns="0" rIns="0">
            <a:spAutoFit/>
          </a:bodyPr>
          <a:lstStyle/>
          <a:p>
            <a:pPr algn="ctr" marL="0" indent="0" lvl="0">
              <a:lnSpc>
                <a:spcPts val="6266"/>
              </a:lnSpc>
              <a:spcBef>
                <a:spcPct val="0"/>
              </a:spcBef>
            </a:pPr>
            <a:r>
              <a:rPr lang="en-US" sz="6204" u="none">
                <a:solidFill>
                  <a:srgbClr val="FFFFFF"/>
                </a:solidFill>
                <a:latin typeface="Alegreya Bold"/>
              </a:rPr>
              <a:t>75%</a:t>
            </a:r>
          </a:p>
        </p:txBody>
      </p:sp>
      <p:sp>
        <p:nvSpPr>
          <p:cNvPr name="Freeform 5" id="5"/>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649553">
            <a:off x="16915649" y="4829477"/>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0609179" y="9850018"/>
            <a:ext cx="1172978" cy="1172978"/>
            <a:chOff x="0" y="0"/>
            <a:chExt cx="1563971" cy="1563971"/>
          </a:xfrm>
        </p:grpSpPr>
        <p:grpSp>
          <p:nvGrpSpPr>
            <p:cNvPr name="Group 9" id="9"/>
            <p:cNvGrpSpPr/>
            <p:nvPr/>
          </p:nvGrpSpPr>
          <p:grpSpPr>
            <a:xfrm rot="0">
              <a:off x="0" y="0"/>
              <a:ext cx="1563971" cy="15639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2" id="12"/>
            <p:cNvGrpSpPr/>
            <p:nvPr/>
          </p:nvGrpSpPr>
          <p:grpSpPr>
            <a:xfrm rot="0">
              <a:off x="167370" y="167370"/>
              <a:ext cx="1229231" cy="12292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5" id="15"/>
          <p:cNvGrpSpPr/>
          <p:nvPr/>
        </p:nvGrpSpPr>
        <p:grpSpPr>
          <a:xfrm rot="0">
            <a:off x="6237930" y="-571110"/>
            <a:ext cx="1142219" cy="1142219"/>
            <a:chOff x="0" y="0"/>
            <a:chExt cx="1522959" cy="1522959"/>
          </a:xfrm>
        </p:grpSpPr>
        <p:grpSp>
          <p:nvGrpSpPr>
            <p:cNvPr name="Group 16" id="16"/>
            <p:cNvGrpSpPr/>
            <p:nvPr/>
          </p:nvGrpSpPr>
          <p:grpSpPr>
            <a:xfrm rot="0">
              <a:off x="0" y="0"/>
              <a:ext cx="1522959" cy="152295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9" id="19"/>
            <p:cNvGrpSpPr/>
            <p:nvPr/>
          </p:nvGrpSpPr>
          <p:grpSpPr>
            <a:xfrm rot="0">
              <a:off x="162981" y="162981"/>
              <a:ext cx="1196997" cy="119699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22" id="22"/>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1986978" y="2602863"/>
            <a:ext cx="13903393" cy="6581141"/>
          </a:xfrm>
          <a:prstGeom prst="rect">
            <a:avLst/>
          </a:prstGeom>
        </p:spPr>
        <p:txBody>
          <a:bodyPr anchor="t" rtlCol="false" tIns="0" lIns="0" bIns="0" rIns="0">
            <a:spAutoFit/>
          </a:bodyPr>
          <a:lstStyle/>
          <a:p>
            <a:pPr algn="l" marL="734051" indent="-367026" lvl="1">
              <a:lnSpc>
                <a:spcPts val="4759"/>
              </a:lnSpc>
              <a:spcBef>
                <a:spcPct val="0"/>
              </a:spcBef>
              <a:buFont typeface="Arial"/>
              <a:buChar char="•"/>
            </a:pPr>
            <a:r>
              <a:rPr lang="en-US" sz="3399">
                <a:solidFill>
                  <a:srgbClr val="000000"/>
                </a:solidFill>
                <a:latin typeface="Radley"/>
              </a:rPr>
              <a:t> Majority of the readers were of the age bracket 20-35 and most of them came from North </a:t>
            </a:r>
            <a:r>
              <a:rPr lang="en-US" sz="3399">
                <a:solidFill>
                  <a:srgbClr val="000000"/>
                </a:solidFill>
                <a:latin typeface="Radley"/>
              </a:rPr>
              <a:t>American and European countries namely USA, Canada, UK, Germany and Spain.</a:t>
            </a:r>
          </a:p>
          <a:p>
            <a:pPr algn="l" marL="734051" indent="-367026" lvl="1">
              <a:lnSpc>
                <a:spcPts val="4759"/>
              </a:lnSpc>
              <a:spcBef>
                <a:spcPct val="0"/>
              </a:spcBef>
              <a:buFont typeface="Arial"/>
              <a:buChar char="•"/>
            </a:pPr>
            <a:r>
              <a:rPr lang="en-US" sz="3399">
                <a:solidFill>
                  <a:srgbClr val="000000"/>
                </a:solidFill>
                <a:latin typeface="Radley"/>
              </a:rPr>
              <a:t>If we look at the ratings distribution, most of the books have high ratings with maximum </a:t>
            </a:r>
            <a:r>
              <a:rPr lang="en-US" sz="3399">
                <a:solidFill>
                  <a:srgbClr val="000000"/>
                </a:solidFill>
                <a:latin typeface="Radley"/>
              </a:rPr>
              <a:t>books being rated 8. Ratings below 5 are few in number.</a:t>
            </a:r>
          </a:p>
          <a:p>
            <a:pPr algn="l" marL="734051" indent="-367026" lvl="1">
              <a:lnSpc>
                <a:spcPts val="4759"/>
              </a:lnSpc>
              <a:buFont typeface="Arial"/>
              <a:buChar char="•"/>
            </a:pPr>
            <a:r>
              <a:rPr lang="en-US" sz="3399">
                <a:solidFill>
                  <a:srgbClr val="000000"/>
                </a:solidFill>
                <a:latin typeface="Radley"/>
              </a:rPr>
              <a:t>Author with the most books was Agatha Christie, William Shakespeare and Stephen King.</a:t>
            </a:r>
          </a:p>
          <a:p>
            <a:pPr algn="l" marL="734051" indent="-367026" lvl="1">
              <a:lnSpc>
                <a:spcPts val="4759"/>
              </a:lnSpc>
              <a:spcBef>
                <a:spcPct val="0"/>
              </a:spcBef>
              <a:buFont typeface="Arial"/>
              <a:buChar char="•"/>
            </a:pPr>
            <a:r>
              <a:rPr lang="en-US" sz="3399">
                <a:solidFill>
                  <a:srgbClr val="000000"/>
                </a:solidFill>
                <a:latin typeface="Radley"/>
              </a:rPr>
              <a:t> For modelling, it was observed that for model based collaborative filtering nearest neighbours technique </a:t>
            </a:r>
            <a:r>
              <a:rPr lang="en-US" sz="3399">
                <a:solidFill>
                  <a:srgbClr val="000000"/>
                </a:solidFill>
                <a:latin typeface="Radley"/>
              </a:rPr>
              <a:t>worked very well on the dataset.</a:t>
            </a:r>
          </a:p>
        </p:txBody>
      </p:sp>
      <p:sp>
        <p:nvSpPr>
          <p:cNvPr name="Freeform 25" id="25"/>
          <p:cNvSpPr/>
          <p:nvPr/>
        </p:nvSpPr>
        <p:spPr>
          <a:xfrm flipH="false" flipV="false" rot="0">
            <a:off x="13766482" y="-290686"/>
            <a:ext cx="4972519" cy="1664442"/>
          </a:xfrm>
          <a:custGeom>
            <a:avLst/>
            <a:gdLst/>
            <a:ahLst/>
            <a:cxnLst/>
            <a:rect r="r" b="b" t="t" l="l"/>
            <a:pathLst>
              <a:path h="1664442" w="4972519">
                <a:moveTo>
                  <a:pt x="0" y="0"/>
                </a:moveTo>
                <a:lnTo>
                  <a:pt x="4972519" y="0"/>
                </a:lnTo>
                <a:lnTo>
                  <a:pt x="4972519" y="1664442"/>
                </a:lnTo>
                <a:lnTo>
                  <a:pt x="0" y="1664442"/>
                </a:lnTo>
                <a:lnTo>
                  <a:pt x="0" y="0"/>
                </a:lnTo>
                <a:close/>
              </a:path>
            </a:pathLst>
          </a:custGeom>
          <a:blipFill>
            <a:blip r:embed="rId8"/>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287693" y="1262632"/>
            <a:ext cx="7712615" cy="825881"/>
          </a:xfrm>
          <a:prstGeom prst="rect">
            <a:avLst/>
          </a:prstGeom>
        </p:spPr>
        <p:txBody>
          <a:bodyPr anchor="t" rtlCol="false" tIns="0" lIns="0" bIns="0" rIns="0">
            <a:spAutoFit/>
          </a:bodyPr>
          <a:lstStyle/>
          <a:p>
            <a:pPr algn="ctr">
              <a:lnSpc>
                <a:spcPts val="6262"/>
              </a:lnSpc>
            </a:pPr>
            <a:r>
              <a:rPr lang="en-US" sz="6200">
                <a:solidFill>
                  <a:srgbClr val="5B4F47"/>
                </a:solidFill>
                <a:latin typeface="Alegreya Ultra-Bold"/>
              </a:rPr>
              <a:t>Future Scope</a:t>
            </a:r>
          </a:p>
        </p:txBody>
      </p:sp>
      <p:sp>
        <p:nvSpPr>
          <p:cNvPr name="Freeform 3" id="3"/>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01715">
            <a:off x="6290593" y="8534931"/>
            <a:ext cx="1450030" cy="1130633"/>
          </a:xfrm>
          <a:custGeom>
            <a:avLst/>
            <a:gdLst/>
            <a:ahLst/>
            <a:cxnLst/>
            <a:rect r="r" b="b" t="t" l="l"/>
            <a:pathLst>
              <a:path h="1130633" w="1450030">
                <a:moveTo>
                  <a:pt x="0" y="0"/>
                </a:moveTo>
                <a:lnTo>
                  <a:pt x="1450030" y="0"/>
                </a:lnTo>
                <a:lnTo>
                  <a:pt x="1450030" y="1130634"/>
                </a:lnTo>
                <a:lnTo>
                  <a:pt x="0" y="1130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49553">
            <a:off x="16915649" y="4829477"/>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609179" y="9850018"/>
            <a:ext cx="1172978" cy="1172978"/>
            <a:chOff x="0" y="0"/>
            <a:chExt cx="1563971" cy="1563971"/>
          </a:xfrm>
        </p:grpSpPr>
        <p:grpSp>
          <p:nvGrpSpPr>
            <p:cNvPr name="Group 8" id="8"/>
            <p:cNvGrpSpPr/>
            <p:nvPr/>
          </p:nvGrpSpPr>
          <p:grpSpPr>
            <a:xfrm rot="0">
              <a:off x="0" y="0"/>
              <a:ext cx="1563971" cy="15639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1" id="11"/>
            <p:cNvGrpSpPr/>
            <p:nvPr/>
          </p:nvGrpSpPr>
          <p:grpSpPr>
            <a:xfrm rot="0">
              <a:off x="167370" y="167370"/>
              <a:ext cx="1229231" cy="12292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4" id="14"/>
          <p:cNvGrpSpPr/>
          <p:nvPr/>
        </p:nvGrpSpPr>
        <p:grpSpPr>
          <a:xfrm rot="0">
            <a:off x="6237930" y="-571110"/>
            <a:ext cx="1142219" cy="1142219"/>
            <a:chOff x="0" y="0"/>
            <a:chExt cx="1522959" cy="1522959"/>
          </a:xfrm>
        </p:grpSpPr>
        <p:grpSp>
          <p:nvGrpSpPr>
            <p:cNvPr name="Group 15" id="15"/>
            <p:cNvGrpSpPr/>
            <p:nvPr/>
          </p:nvGrpSpPr>
          <p:grpSpPr>
            <a:xfrm rot="0">
              <a:off x="0" y="0"/>
              <a:ext cx="1522959" cy="152295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8" id="18"/>
            <p:cNvGrpSpPr/>
            <p:nvPr/>
          </p:nvGrpSpPr>
          <p:grpSpPr>
            <a:xfrm rot="0">
              <a:off x="162981" y="162981"/>
              <a:ext cx="1196997" cy="119699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21" id="21"/>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2266478" y="2539765"/>
            <a:ext cx="14541949" cy="5802536"/>
          </a:xfrm>
          <a:prstGeom prst="rect">
            <a:avLst/>
          </a:prstGeom>
        </p:spPr>
        <p:txBody>
          <a:bodyPr anchor="t" rtlCol="false" tIns="0" lIns="0" bIns="0" rIns="0">
            <a:spAutoFit/>
          </a:bodyPr>
          <a:lstStyle/>
          <a:p>
            <a:pPr algn="just" marL="794228" indent="-397114" lvl="1">
              <a:lnSpc>
                <a:spcPts val="5150"/>
              </a:lnSpc>
              <a:buFont typeface="Arial"/>
              <a:buChar char="•"/>
            </a:pPr>
            <a:r>
              <a:rPr lang="en-US" sz="3678">
                <a:solidFill>
                  <a:srgbClr val="5B4F47"/>
                </a:solidFill>
                <a:latin typeface="Radley"/>
              </a:rPr>
              <a:t> Given more information regarding the book dataset, namely features like Genre, Description etc, we could implement a content-filtering-based recommendation system and compare the results with the existing collaborative-filtering-based system.</a:t>
            </a:r>
          </a:p>
          <a:p>
            <a:pPr algn="just">
              <a:lnSpc>
                <a:spcPts val="5150"/>
              </a:lnSpc>
              <a:spcBef>
                <a:spcPct val="0"/>
              </a:spcBef>
            </a:pPr>
          </a:p>
          <a:p>
            <a:pPr algn="just" marL="794228" indent="-397114" lvl="1">
              <a:lnSpc>
                <a:spcPts val="5150"/>
              </a:lnSpc>
              <a:buFont typeface="Arial"/>
              <a:buChar char="•"/>
            </a:pPr>
            <a:r>
              <a:rPr lang="en-US" sz="3678">
                <a:solidFill>
                  <a:srgbClr val="5B4F47"/>
                </a:solidFill>
                <a:latin typeface="Radley"/>
              </a:rPr>
              <a:t> We would like to explore various clustering approaches for clustering the users based on Age, Location etc., and then implement voting algorithms to recommend items to the user depending on the cluster into which it belongs.</a:t>
            </a:r>
          </a:p>
        </p:txBody>
      </p:sp>
      <p:sp>
        <p:nvSpPr>
          <p:cNvPr name="Freeform 24" id="24"/>
          <p:cNvSpPr/>
          <p:nvPr/>
        </p:nvSpPr>
        <p:spPr>
          <a:xfrm flipH="false" flipV="false" rot="0">
            <a:off x="13766482" y="-290686"/>
            <a:ext cx="4972519" cy="1664442"/>
          </a:xfrm>
          <a:custGeom>
            <a:avLst/>
            <a:gdLst/>
            <a:ahLst/>
            <a:cxnLst/>
            <a:rect r="r" b="b" t="t" l="l"/>
            <a:pathLst>
              <a:path h="1664442" w="4972519">
                <a:moveTo>
                  <a:pt x="0" y="0"/>
                </a:moveTo>
                <a:lnTo>
                  <a:pt x="4972519" y="0"/>
                </a:lnTo>
                <a:lnTo>
                  <a:pt x="4972519" y="1664442"/>
                </a:lnTo>
                <a:lnTo>
                  <a:pt x="0" y="1664442"/>
                </a:lnTo>
                <a:lnTo>
                  <a:pt x="0" y="0"/>
                </a:lnTo>
                <a:close/>
              </a:path>
            </a:pathLst>
          </a:custGeom>
          <a:blipFill>
            <a:blip r:embed="rId10"/>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7F4"/>
        </a:solidFill>
      </p:bgPr>
    </p:bg>
    <p:spTree>
      <p:nvGrpSpPr>
        <p:cNvPr id="1" name=""/>
        <p:cNvGrpSpPr/>
        <p:nvPr/>
      </p:nvGrpSpPr>
      <p:grpSpPr>
        <a:xfrm>
          <a:off x="0" y="0"/>
          <a:ext cx="0" cy="0"/>
          <a:chOff x="0" y="0"/>
          <a:chExt cx="0" cy="0"/>
        </a:xfrm>
      </p:grpSpPr>
      <p:sp>
        <p:nvSpPr>
          <p:cNvPr name="TextBox 2" id="2"/>
          <p:cNvSpPr txBox="true"/>
          <p:nvPr/>
        </p:nvSpPr>
        <p:spPr>
          <a:xfrm rot="0">
            <a:off x="4126857" y="5873999"/>
            <a:ext cx="10034287" cy="2032957"/>
          </a:xfrm>
          <a:prstGeom prst="rect">
            <a:avLst/>
          </a:prstGeom>
        </p:spPr>
        <p:txBody>
          <a:bodyPr anchor="t" rtlCol="false" tIns="0" lIns="0" bIns="0" rIns="0">
            <a:spAutoFit/>
          </a:bodyPr>
          <a:lstStyle/>
          <a:p>
            <a:pPr algn="ctr">
              <a:lnSpc>
                <a:spcPts val="14997"/>
              </a:lnSpc>
              <a:spcBef>
                <a:spcPct val="0"/>
              </a:spcBef>
            </a:pPr>
            <a:r>
              <a:rPr lang="en-US" sz="10712">
                <a:solidFill>
                  <a:srgbClr val="433831"/>
                </a:solidFill>
                <a:latin typeface="Alegreya Sans SC Heavy"/>
              </a:rPr>
              <a:t>THANK YOU</a:t>
            </a:r>
          </a:p>
        </p:txBody>
      </p:sp>
      <p:sp>
        <p:nvSpPr>
          <p:cNvPr name="Freeform 3" id="3"/>
          <p:cNvSpPr/>
          <p:nvPr/>
        </p:nvSpPr>
        <p:spPr>
          <a:xfrm flipH="false" flipV="false" rot="0">
            <a:off x="5911471" y="7878338"/>
            <a:ext cx="6465058" cy="928617"/>
          </a:xfrm>
          <a:custGeom>
            <a:avLst/>
            <a:gdLst/>
            <a:ahLst/>
            <a:cxnLst/>
            <a:rect r="r" b="b" t="t" l="l"/>
            <a:pathLst>
              <a:path h="928617" w="6465058">
                <a:moveTo>
                  <a:pt x="0" y="0"/>
                </a:moveTo>
                <a:lnTo>
                  <a:pt x="6465058" y="0"/>
                </a:lnTo>
                <a:lnTo>
                  <a:pt x="6465058" y="928617"/>
                </a:lnTo>
                <a:lnTo>
                  <a:pt x="0" y="928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41218" y="8965596"/>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4161143" y="-1503017"/>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01715">
            <a:off x="1788107" y="6666677"/>
            <a:ext cx="1450030" cy="1130633"/>
          </a:xfrm>
          <a:custGeom>
            <a:avLst/>
            <a:gdLst/>
            <a:ahLst/>
            <a:cxnLst/>
            <a:rect r="r" b="b" t="t" l="l"/>
            <a:pathLst>
              <a:path h="1130633" w="1450030">
                <a:moveTo>
                  <a:pt x="0" y="0"/>
                </a:moveTo>
                <a:lnTo>
                  <a:pt x="1450029" y="0"/>
                </a:lnTo>
                <a:lnTo>
                  <a:pt x="1450029" y="1130633"/>
                </a:lnTo>
                <a:lnTo>
                  <a:pt x="0" y="11306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649553">
            <a:off x="15474139" y="2470102"/>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841545">
            <a:off x="4888111" y="4445653"/>
            <a:ext cx="1120358" cy="997119"/>
          </a:xfrm>
          <a:custGeom>
            <a:avLst/>
            <a:gdLst/>
            <a:ahLst/>
            <a:cxnLst/>
            <a:rect r="r" b="b" t="t" l="l"/>
            <a:pathLst>
              <a:path h="997119" w="1120358">
                <a:moveTo>
                  <a:pt x="0" y="0"/>
                </a:moveTo>
                <a:lnTo>
                  <a:pt x="1120358" y="0"/>
                </a:lnTo>
                <a:lnTo>
                  <a:pt x="1120358" y="997119"/>
                </a:lnTo>
                <a:lnTo>
                  <a:pt x="0" y="9971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1812159">
            <a:off x="11370430" y="2367352"/>
            <a:ext cx="1120358" cy="997119"/>
          </a:xfrm>
          <a:custGeom>
            <a:avLst/>
            <a:gdLst/>
            <a:ahLst/>
            <a:cxnLst/>
            <a:rect r="r" b="b" t="t" l="l"/>
            <a:pathLst>
              <a:path h="997119" w="1120358">
                <a:moveTo>
                  <a:pt x="0" y="0"/>
                </a:moveTo>
                <a:lnTo>
                  <a:pt x="1120358" y="0"/>
                </a:lnTo>
                <a:lnTo>
                  <a:pt x="1120358" y="997119"/>
                </a:lnTo>
                <a:lnTo>
                  <a:pt x="0" y="9971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a:grpSpLocks noChangeAspect="true"/>
          </p:cNvGrpSpPr>
          <p:nvPr/>
        </p:nvGrpSpPr>
        <p:grpSpPr>
          <a:xfrm rot="0">
            <a:off x="14544244" y="7545264"/>
            <a:ext cx="458160" cy="436499"/>
            <a:chOff x="0" y="0"/>
            <a:chExt cx="1772920" cy="1689100"/>
          </a:xfrm>
        </p:grpSpPr>
        <p:sp>
          <p:nvSpPr>
            <p:cNvPr name="Freeform 13" id="13"/>
            <p:cNvSpPr/>
            <p:nvPr/>
          </p:nvSpPr>
          <p:spPr>
            <a:xfrm flipH="false" flipV="false" rot="0">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ADDC2"/>
            </a:solidFill>
          </p:spPr>
        </p:sp>
      </p:grpSp>
      <p:grpSp>
        <p:nvGrpSpPr>
          <p:cNvPr name="Group 14" id="14"/>
          <p:cNvGrpSpPr>
            <a:grpSpLocks noChangeAspect="true"/>
          </p:cNvGrpSpPr>
          <p:nvPr/>
        </p:nvGrpSpPr>
        <p:grpSpPr>
          <a:xfrm rot="0">
            <a:off x="2676135" y="5658866"/>
            <a:ext cx="261444" cy="249084"/>
            <a:chOff x="0" y="0"/>
            <a:chExt cx="1772920" cy="1689100"/>
          </a:xfrm>
        </p:grpSpPr>
        <p:sp>
          <p:nvSpPr>
            <p:cNvPr name="Freeform 15" id="15"/>
            <p:cNvSpPr/>
            <p:nvPr/>
          </p:nvSpPr>
          <p:spPr>
            <a:xfrm flipH="false" flipV="false" rot="0">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16" id="16"/>
          <p:cNvGrpSpPr>
            <a:grpSpLocks noChangeAspect="true"/>
          </p:cNvGrpSpPr>
          <p:nvPr/>
        </p:nvGrpSpPr>
        <p:grpSpPr>
          <a:xfrm rot="0">
            <a:off x="3663461" y="3237660"/>
            <a:ext cx="261444" cy="249084"/>
            <a:chOff x="0" y="0"/>
            <a:chExt cx="1772920" cy="1689100"/>
          </a:xfrm>
        </p:grpSpPr>
        <p:sp>
          <p:nvSpPr>
            <p:cNvPr name="Freeform 17" id="17"/>
            <p:cNvSpPr/>
            <p:nvPr/>
          </p:nvSpPr>
          <p:spPr>
            <a:xfrm flipH="false" flipV="false" rot="0">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745E4D"/>
            </a:solidFill>
          </p:spPr>
        </p:sp>
      </p:grpSp>
      <p:grpSp>
        <p:nvGrpSpPr>
          <p:cNvPr name="Group 18" id="18"/>
          <p:cNvGrpSpPr>
            <a:grpSpLocks noChangeAspect="true"/>
          </p:cNvGrpSpPr>
          <p:nvPr/>
        </p:nvGrpSpPr>
        <p:grpSpPr>
          <a:xfrm rot="0">
            <a:off x="1656264" y="2865912"/>
            <a:ext cx="261444" cy="249084"/>
            <a:chOff x="0" y="0"/>
            <a:chExt cx="1772920" cy="1689100"/>
          </a:xfrm>
        </p:grpSpPr>
        <p:sp>
          <p:nvSpPr>
            <p:cNvPr name="Freeform 19" id="19"/>
            <p:cNvSpPr/>
            <p:nvPr/>
          </p:nvSpPr>
          <p:spPr>
            <a:xfrm flipH="false" flipV="false" rot="0">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A17A60"/>
            </a:solidFill>
          </p:spPr>
        </p:sp>
      </p:grpSp>
      <p:grpSp>
        <p:nvGrpSpPr>
          <p:cNvPr name="Group 20" id="20"/>
          <p:cNvGrpSpPr/>
          <p:nvPr/>
        </p:nvGrpSpPr>
        <p:grpSpPr>
          <a:xfrm rot="0">
            <a:off x="-533592" y="4726612"/>
            <a:ext cx="1067183" cy="1067183"/>
            <a:chOff x="0" y="0"/>
            <a:chExt cx="1422911" cy="1422911"/>
          </a:xfrm>
        </p:grpSpPr>
        <p:grpSp>
          <p:nvGrpSpPr>
            <p:cNvPr name="Group 21" id="21"/>
            <p:cNvGrpSpPr/>
            <p:nvPr/>
          </p:nvGrpSpPr>
          <p:grpSpPr>
            <a:xfrm rot="0">
              <a:off x="0" y="0"/>
              <a:ext cx="1422911" cy="142291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nvGrpSpPr>
            <p:cNvPr name="Group 24" id="24"/>
            <p:cNvGrpSpPr/>
            <p:nvPr/>
          </p:nvGrpSpPr>
          <p:grpSpPr>
            <a:xfrm rot="0">
              <a:off x="152274" y="152274"/>
              <a:ext cx="1118362" cy="111836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885"/>
                  </a:lnSpc>
                </a:pPr>
              </a:p>
            </p:txBody>
          </p:sp>
        </p:grpSp>
      </p:grpSp>
      <p:grpSp>
        <p:nvGrpSpPr>
          <p:cNvPr name="Group 27" id="27"/>
          <p:cNvGrpSpPr/>
          <p:nvPr/>
        </p:nvGrpSpPr>
        <p:grpSpPr>
          <a:xfrm rot="0">
            <a:off x="10609179" y="9850018"/>
            <a:ext cx="1172978" cy="1172978"/>
            <a:chOff x="0" y="0"/>
            <a:chExt cx="1563971" cy="1563971"/>
          </a:xfrm>
        </p:grpSpPr>
        <p:grpSp>
          <p:nvGrpSpPr>
            <p:cNvPr name="Group 28" id="28"/>
            <p:cNvGrpSpPr/>
            <p:nvPr/>
          </p:nvGrpSpPr>
          <p:grpSpPr>
            <a:xfrm rot="0">
              <a:off x="0" y="0"/>
              <a:ext cx="1563971" cy="156397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31" id="31"/>
            <p:cNvGrpSpPr/>
            <p:nvPr/>
          </p:nvGrpSpPr>
          <p:grpSpPr>
            <a:xfrm rot="0">
              <a:off x="167370" y="167370"/>
              <a:ext cx="1229231" cy="122923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34" id="34"/>
          <p:cNvGrpSpPr/>
          <p:nvPr/>
        </p:nvGrpSpPr>
        <p:grpSpPr>
          <a:xfrm rot="0">
            <a:off x="10038069" y="-528883"/>
            <a:ext cx="1142219" cy="1142219"/>
            <a:chOff x="0" y="0"/>
            <a:chExt cx="1522959" cy="1522959"/>
          </a:xfrm>
        </p:grpSpPr>
        <p:grpSp>
          <p:nvGrpSpPr>
            <p:cNvPr name="Group 35" id="35"/>
            <p:cNvGrpSpPr/>
            <p:nvPr/>
          </p:nvGrpSpPr>
          <p:grpSpPr>
            <a:xfrm rot="0">
              <a:off x="0" y="0"/>
              <a:ext cx="1522959" cy="152295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38" id="38"/>
            <p:cNvGrpSpPr/>
            <p:nvPr/>
          </p:nvGrpSpPr>
          <p:grpSpPr>
            <a:xfrm rot="0">
              <a:off x="162981" y="162981"/>
              <a:ext cx="1196997" cy="119699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grpSp>
        <p:nvGrpSpPr>
          <p:cNvPr name="Group 41" id="41"/>
          <p:cNvGrpSpPr/>
          <p:nvPr/>
        </p:nvGrpSpPr>
        <p:grpSpPr>
          <a:xfrm rot="0">
            <a:off x="5150404" y="1941313"/>
            <a:ext cx="595772" cy="595772"/>
            <a:chOff x="0" y="0"/>
            <a:chExt cx="794363" cy="794363"/>
          </a:xfrm>
        </p:grpSpPr>
        <p:grpSp>
          <p:nvGrpSpPr>
            <p:cNvPr name="Group 42" id="42"/>
            <p:cNvGrpSpPr/>
            <p:nvPr/>
          </p:nvGrpSpPr>
          <p:grpSpPr>
            <a:xfrm rot="0">
              <a:off x="0" y="0"/>
              <a:ext cx="794363" cy="794363"/>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44" id="44"/>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nvGrpSpPr>
            <p:cNvPr name="Group 45" id="45"/>
            <p:cNvGrpSpPr/>
            <p:nvPr/>
          </p:nvGrpSpPr>
          <p:grpSpPr>
            <a:xfrm rot="0">
              <a:off x="85010" y="85010"/>
              <a:ext cx="624344" cy="624344"/>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7F4"/>
              </a:solidFill>
            </p:spPr>
          </p:sp>
          <p:sp>
            <p:nvSpPr>
              <p:cNvPr name="TextBox 47" id="47"/>
              <p:cNvSpPr txBox="true"/>
              <p:nvPr/>
            </p:nvSpPr>
            <p:spPr>
              <a:xfrm>
                <a:off x="76200" y="57150"/>
                <a:ext cx="660400" cy="679450"/>
              </a:xfrm>
              <a:prstGeom prst="rect">
                <a:avLst/>
              </a:prstGeom>
            </p:spPr>
            <p:txBody>
              <a:bodyPr anchor="ctr" rtlCol="false" tIns="50800" lIns="50800" bIns="50800" rIns="50800"/>
              <a:lstStyle/>
              <a:p>
                <a:pPr algn="ctr">
                  <a:lnSpc>
                    <a:spcPts val="1610"/>
                  </a:lnSpc>
                </a:pPr>
              </a:p>
            </p:txBody>
          </p:sp>
        </p:grpSp>
      </p:grpSp>
      <p:sp>
        <p:nvSpPr>
          <p:cNvPr name="Freeform 48" id="48"/>
          <p:cNvSpPr/>
          <p:nvPr/>
        </p:nvSpPr>
        <p:spPr>
          <a:xfrm flipH="false" flipV="false" rot="0">
            <a:off x="6786562" y="1734294"/>
            <a:ext cx="4714875" cy="4114800"/>
          </a:xfrm>
          <a:custGeom>
            <a:avLst/>
            <a:gdLst/>
            <a:ahLst/>
            <a:cxnLst/>
            <a:rect r="r" b="b" t="t" l="l"/>
            <a:pathLst>
              <a:path h="4114800" w="4714875">
                <a:moveTo>
                  <a:pt x="0" y="0"/>
                </a:moveTo>
                <a:lnTo>
                  <a:pt x="4714876" y="0"/>
                </a:lnTo>
                <a:lnTo>
                  <a:pt x="4714876"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9" id="49"/>
          <p:cNvSpPr/>
          <p:nvPr/>
        </p:nvSpPr>
        <p:spPr>
          <a:xfrm flipH="false" flipV="false" rot="0">
            <a:off x="13766482" y="-290686"/>
            <a:ext cx="4972519" cy="1664442"/>
          </a:xfrm>
          <a:custGeom>
            <a:avLst/>
            <a:gdLst/>
            <a:ahLst/>
            <a:cxnLst/>
            <a:rect r="r" b="b" t="t" l="l"/>
            <a:pathLst>
              <a:path h="1664442" w="4972519">
                <a:moveTo>
                  <a:pt x="0" y="0"/>
                </a:moveTo>
                <a:lnTo>
                  <a:pt x="4972519" y="0"/>
                </a:lnTo>
                <a:lnTo>
                  <a:pt x="4972519" y="1664442"/>
                </a:lnTo>
                <a:lnTo>
                  <a:pt x="0" y="1664442"/>
                </a:lnTo>
                <a:lnTo>
                  <a:pt x="0" y="0"/>
                </a:lnTo>
                <a:close/>
              </a:path>
            </a:pathLst>
          </a:custGeom>
          <a:blipFill>
            <a:blip r:embed="rId1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32386" y="4327034"/>
            <a:ext cx="2175237" cy="816444"/>
          </a:xfrm>
          <a:prstGeom prst="rect">
            <a:avLst/>
          </a:prstGeom>
        </p:spPr>
        <p:txBody>
          <a:bodyPr anchor="t" rtlCol="false" tIns="0" lIns="0" bIns="0" rIns="0">
            <a:spAutoFit/>
          </a:bodyPr>
          <a:lstStyle/>
          <a:p>
            <a:pPr algn="ctr">
              <a:lnSpc>
                <a:spcPts val="6266"/>
              </a:lnSpc>
              <a:spcBef>
                <a:spcPct val="0"/>
              </a:spcBef>
            </a:pPr>
            <a:r>
              <a:rPr lang="en-US" sz="6204">
                <a:solidFill>
                  <a:srgbClr val="FFFFFF"/>
                </a:solidFill>
                <a:latin typeface="Alegreya Bold"/>
              </a:rPr>
              <a:t>25%</a:t>
            </a:r>
          </a:p>
        </p:txBody>
      </p:sp>
      <p:sp>
        <p:nvSpPr>
          <p:cNvPr name="Freeform 3" id="3"/>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5615" y="886656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01715">
            <a:off x="6290593" y="8534931"/>
            <a:ext cx="1450030" cy="1130633"/>
          </a:xfrm>
          <a:custGeom>
            <a:avLst/>
            <a:gdLst/>
            <a:ahLst/>
            <a:cxnLst/>
            <a:rect r="r" b="b" t="t" l="l"/>
            <a:pathLst>
              <a:path h="1130633" w="1450030">
                <a:moveTo>
                  <a:pt x="0" y="0"/>
                </a:moveTo>
                <a:lnTo>
                  <a:pt x="1450030" y="0"/>
                </a:lnTo>
                <a:lnTo>
                  <a:pt x="1450030" y="1130634"/>
                </a:lnTo>
                <a:lnTo>
                  <a:pt x="0" y="1130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49553">
            <a:off x="16915649" y="4829477"/>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609179" y="9850018"/>
            <a:ext cx="1172978" cy="1172978"/>
            <a:chOff x="0" y="0"/>
            <a:chExt cx="1563971" cy="1563971"/>
          </a:xfrm>
        </p:grpSpPr>
        <p:grpSp>
          <p:nvGrpSpPr>
            <p:cNvPr name="Group 8" id="8"/>
            <p:cNvGrpSpPr/>
            <p:nvPr/>
          </p:nvGrpSpPr>
          <p:grpSpPr>
            <a:xfrm rot="0">
              <a:off x="0" y="0"/>
              <a:ext cx="1563971" cy="15639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1" id="11"/>
            <p:cNvGrpSpPr/>
            <p:nvPr/>
          </p:nvGrpSpPr>
          <p:grpSpPr>
            <a:xfrm rot="0">
              <a:off x="167370" y="167370"/>
              <a:ext cx="1229231" cy="12292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4" id="14"/>
          <p:cNvGrpSpPr/>
          <p:nvPr/>
        </p:nvGrpSpPr>
        <p:grpSpPr>
          <a:xfrm rot="0">
            <a:off x="6237930" y="-571110"/>
            <a:ext cx="1142219" cy="1142219"/>
            <a:chOff x="0" y="0"/>
            <a:chExt cx="1522959" cy="1522959"/>
          </a:xfrm>
        </p:grpSpPr>
        <p:grpSp>
          <p:nvGrpSpPr>
            <p:cNvPr name="Group 15" id="15"/>
            <p:cNvGrpSpPr/>
            <p:nvPr/>
          </p:nvGrpSpPr>
          <p:grpSpPr>
            <a:xfrm rot="0">
              <a:off x="0" y="0"/>
              <a:ext cx="1522959" cy="152295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8" id="18"/>
            <p:cNvGrpSpPr/>
            <p:nvPr/>
          </p:nvGrpSpPr>
          <p:grpSpPr>
            <a:xfrm rot="0">
              <a:off x="162981" y="162981"/>
              <a:ext cx="1196997" cy="119699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21" id="21"/>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1306585" y="828289"/>
            <a:ext cx="17607495" cy="7026885"/>
          </a:xfrm>
          <a:prstGeom prst="rect">
            <a:avLst/>
          </a:prstGeom>
        </p:spPr>
        <p:txBody>
          <a:bodyPr anchor="t" rtlCol="false" tIns="0" lIns="0" bIns="0" rIns="0">
            <a:spAutoFit/>
          </a:bodyPr>
          <a:lstStyle/>
          <a:p>
            <a:pPr algn="l">
              <a:lnSpc>
                <a:spcPts val="8331"/>
              </a:lnSpc>
              <a:spcBef>
                <a:spcPct val="0"/>
              </a:spcBef>
            </a:pPr>
            <a:r>
              <a:rPr lang="en-US" sz="5950">
                <a:solidFill>
                  <a:srgbClr val="000000"/>
                </a:solidFill>
                <a:latin typeface="Aerospace bold"/>
              </a:rPr>
              <a:t>Content</a:t>
            </a:r>
          </a:p>
          <a:p>
            <a:pPr algn="l">
              <a:lnSpc>
                <a:spcPts val="6651"/>
              </a:lnSpc>
              <a:spcBef>
                <a:spcPct val="0"/>
              </a:spcBef>
            </a:pPr>
            <a:r>
              <a:rPr lang="en-US" sz="4750">
                <a:solidFill>
                  <a:srgbClr val="000000"/>
                </a:solidFill>
                <a:latin typeface="Open Sans Light"/>
                <a:ea typeface="Open Sans Light"/>
              </a:rPr>
              <a:t>● Problem statement</a:t>
            </a:r>
          </a:p>
          <a:p>
            <a:pPr algn="l">
              <a:lnSpc>
                <a:spcPts val="6651"/>
              </a:lnSpc>
              <a:spcBef>
                <a:spcPct val="0"/>
              </a:spcBef>
            </a:pPr>
            <a:r>
              <a:rPr lang="en-US" sz="4750">
                <a:solidFill>
                  <a:srgbClr val="000000"/>
                </a:solidFill>
                <a:latin typeface="Open Sans Light"/>
                <a:ea typeface="Open Sans Light"/>
              </a:rPr>
              <a:t>● Data Summary</a:t>
            </a:r>
          </a:p>
          <a:p>
            <a:pPr algn="l">
              <a:lnSpc>
                <a:spcPts val="6651"/>
              </a:lnSpc>
              <a:spcBef>
                <a:spcPct val="0"/>
              </a:spcBef>
            </a:pPr>
            <a:r>
              <a:rPr lang="en-US" sz="4750">
                <a:solidFill>
                  <a:srgbClr val="000000"/>
                </a:solidFill>
                <a:latin typeface="Open Sans Light"/>
                <a:ea typeface="Open Sans Light"/>
              </a:rPr>
              <a:t>● Analysis of different datasets</a:t>
            </a:r>
          </a:p>
          <a:p>
            <a:pPr algn="l">
              <a:lnSpc>
                <a:spcPts val="6651"/>
              </a:lnSpc>
              <a:spcBef>
                <a:spcPct val="0"/>
              </a:spcBef>
            </a:pPr>
            <a:r>
              <a:rPr lang="en-US" sz="4750">
                <a:solidFill>
                  <a:srgbClr val="000000"/>
                </a:solidFill>
                <a:latin typeface="Open Sans Light"/>
                <a:ea typeface="Open Sans Light"/>
              </a:rPr>
              <a:t>● Recommendation Model</a:t>
            </a:r>
          </a:p>
          <a:p>
            <a:pPr algn="l">
              <a:lnSpc>
                <a:spcPts val="6651"/>
              </a:lnSpc>
              <a:spcBef>
                <a:spcPct val="0"/>
              </a:spcBef>
            </a:pPr>
            <a:r>
              <a:rPr lang="en-US" sz="4750">
                <a:solidFill>
                  <a:srgbClr val="000000"/>
                </a:solidFill>
                <a:latin typeface="Open Sans Light"/>
                <a:ea typeface="Open Sans Light"/>
              </a:rPr>
              <a:t>● Challenges </a:t>
            </a:r>
          </a:p>
          <a:p>
            <a:pPr algn="l">
              <a:lnSpc>
                <a:spcPts val="6651"/>
              </a:lnSpc>
              <a:spcBef>
                <a:spcPct val="0"/>
              </a:spcBef>
            </a:pPr>
            <a:r>
              <a:rPr lang="en-US" sz="4750">
                <a:solidFill>
                  <a:srgbClr val="000000"/>
                </a:solidFill>
                <a:latin typeface="Open Sans Light"/>
                <a:ea typeface="Open Sans Light"/>
              </a:rPr>
              <a:t>● Conclusion</a:t>
            </a:r>
          </a:p>
          <a:p>
            <a:pPr algn="l">
              <a:lnSpc>
                <a:spcPts val="6651"/>
              </a:lnSpc>
              <a:spcBef>
                <a:spcPct val="0"/>
              </a:spcBef>
            </a:pPr>
            <a:r>
              <a:rPr lang="en-US" sz="4750">
                <a:solidFill>
                  <a:srgbClr val="000000"/>
                </a:solidFill>
                <a:latin typeface="Open Sans Light"/>
                <a:ea typeface="Open Sans Light"/>
              </a:rPr>
              <a:t>● Future Scope</a:t>
            </a:r>
          </a:p>
        </p:txBody>
      </p:sp>
      <p:sp>
        <p:nvSpPr>
          <p:cNvPr name="Freeform 24" id="24"/>
          <p:cNvSpPr/>
          <p:nvPr/>
        </p:nvSpPr>
        <p:spPr>
          <a:xfrm flipH="false" flipV="false" rot="0">
            <a:off x="13337465" y="-290686"/>
            <a:ext cx="5401536" cy="1808046"/>
          </a:xfrm>
          <a:custGeom>
            <a:avLst/>
            <a:gdLst/>
            <a:ahLst/>
            <a:cxnLst/>
            <a:rect r="r" b="b" t="t" l="l"/>
            <a:pathLst>
              <a:path h="1808046" w="5401536">
                <a:moveTo>
                  <a:pt x="0" y="0"/>
                </a:moveTo>
                <a:lnTo>
                  <a:pt x="5401536" y="0"/>
                </a:lnTo>
                <a:lnTo>
                  <a:pt x="5401536" y="1808046"/>
                </a:lnTo>
                <a:lnTo>
                  <a:pt x="0" y="1808046"/>
                </a:lnTo>
                <a:lnTo>
                  <a:pt x="0" y="0"/>
                </a:lnTo>
                <a:close/>
              </a:path>
            </a:pathLst>
          </a:custGeom>
          <a:blipFill>
            <a:blip r:embed="rId10"/>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DDC2"/>
        </a:solidFill>
      </p:bgPr>
    </p:bg>
    <p:spTree>
      <p:nvGrpSpPr>
        <p:cNvPr id="1" name=""/>
        <p:cNvGrpSpPr/>
        <p:nvPr/>
      </p:nvGrpSpPr>
      <p:grpSpPr>
        <a:xfrm>
          <a:off x="0" y="0"/>
          <a:ext cx="0" cy="0"/>
          <a:chOff x="0" y="0"/>
          <a:chExt cx="0" cy="0"/>
        </a:xfrm>
      </p:grpSpPr>
      <p:grpSp>
        <p:nvGrpSpPr>
          <p:cNvPr name="Group 2" id="2"/>
          <p:cNvGrpSpPr/>
          <p:nvPr/>
        </p:nvGrpSpPr>
        <p:grpSpPr>
          <a:xfrm rot="-743815">
            <a:off x="740388" y="945682"/>
            <a:ext cx="4843085" cy="4446515"/>
            <a:chOff x="0" y="0"/>
            <a:chExt cx="1737657" cy="1595371"/>
          </a:xfrm>
        </p:grpSpPr>
        <p:sp>
          <p:nvSpPr>
            <p:cNvPr name="Freeform 3" id="3"/>
            <p:cNvSpPr/>
            <p:nvPr/>
          </p:nvSpPr>
          <p:spPr>
            <a:xfrm flipH="false" flipV="false" rot="0">
              <a:off x="0" y="0"/>
              <a:ext cx="1737657" cy="1595371"/>
            </a:xfrm>
            <a:custGeom>
              <a:avLst/>
              <a:gdLst/>
              <a:ahLst/>
              <a:cxnLst/>
              <a:rect r="r" b="b" t="t" l="l"/>
              <a:pathLst>
                <a:path h="1595371" w="1737657">
                  <a:moveTo>
                    <a:pt x="0" y="0"/>
                  </a:moveTo>
                  <a:lnTo>
                    <a:pt x="1737657" y="0"/>
                  </a:lnTo>
                  <a:lnTo>
                    <a:pt x="1737657" y="1595371"/>
                  </a:lnTo>
                  <a:lnTo>
                    <a:pt x="0" y="1595371"/>
                  </a:lnTo>
                  <a:close/>
                </a:path>
              </a:pathLst>
            </a:custGeom>
            <a:solidFill>
              <a:srgbClr val="FFFFFF"/>
            </a:solidFill>
          </p:spPr>
        </p:sp>
        <p:sp>
          <p:nvSpPr>
            <p:cNvPr name="TextBox 4" id="4"/>
            <p:cNvSpPr txBox="true"/>
            <p:nvPr/>
          </p:nvSpPr>
          <p:spPr>
            <a:xfrm>
              <a:off x="0" y="-38100"/>
              <a:ext cx="1737657" cy="16334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743815">
            <a:off x="906226" y="1145844"/>
            <a:ext cx="4435588" cy="3701250"/>
            <a:chOff x="0" y="0"/>
            <a:chExt cx="5914117" cy="4935000"/>
          </a:xfrm>
        </p:grpSpPr>
        <p:pic>
          <p:nvPicPr>
            <p:cNvPr name="Picture 6" id="6"/>
            <p:cNvPicPr>
              <a:picLocks noChangeAspect="true"/>
            </p:cNvPicPr>
            <p:nvPr/>
          </p:nvPicPr>
          <p:blipFill>
            <a:blip r:embed="rId2"/>
            <a:srcRect l="0" t="8277" r="0" b="8277"/>
            <a:stretch>
              <a:fillRect/>
            </a:stretch>
          </p:blipFill>
          <p:spPr>
            <a:xfrm flipH="false" flipV="false">
              <a:off x="0" y="0"/>
              <a:ext cx="5914117" cy="4935000"/>
            </a:xfrm>
            <a:prstGeom prst="rect">
              <a:avLst/>
            </a:prstGeom>
          </p:spPr>
        </p:pic>
      </p:grpSp>
      <p:sp>
        <p:nvSpPr>
          <p:cNvPr name="Freeform 7" id="7"/>
          <p:cNvSpPr/>
          <p:nvPr/>
        </p:nvSpPr>
        <p:spPr>
          <a:xfrm flipH="false" flipV="false" rot="0">
            <a:off x="6918706" y="571110"/>
            <a:ext cx="9601384" cy="9601384"/>
          </a:xfrm>
          <a:custGeom>
            <a:avLst/>
            <a:gdLst/>
            <a:ahLst/>
            <a:cxnLst/>
            <a:rect r="r" b="b" t="t" l="l"/>
            <a:pathLst>
              <a:path h="9601384" w="9601384">
                <a:moveTo>
                  <a:pt x="0" y="0"/>
                </a:moveTo>
                <a:lnTo>
                  <a:pt x="9601384" y="0"/>
                </a:lnTo>
                <a:lnTo>
                  <a:pt x="9601384" y="9601383"/>
                </a:lnTo>
                <a:lnTo>
                  <a:pt x="0" y="96013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847601">
            <a:off x="1033913" y="4838196"/>
            <a:ext cx="4883145" cy="4483295"/>
            <a:chOff x="0" y="0"/>
            <a:chExt cx="1737657" cy="1595371"/>
          </a:xfrm>
        </p:grpSpPr>
        <p:sp>
          <p:nvSpPr>
            <p:cNvPr name="Freeform 9" id="9"/>
            <p:cNvSpPr/>
            <p:nvPr/>
          </p:nvSpPr>
          <p:spPr>
            <a:xfrm flipH="false" flipV="false" rot="0">
              <a:off x="0" y="0"/>
              <a:ext cx="1737657" cy="1595371"/>
            </a:xfrm>
            <a:custGeom>
              <a:avLst/>
              <a:gdLst/>
              <a:ahLst/>
              <a:cxnLst/>
              <a:rect r="r" b="b" t="t" l="l"/>
              <a:pathLst>
                <a:path h="1595371" w="1737657">
                  <a:moveTo>
                    <a:pt x="0" y="0"/>
                  </a:moveTo>
                  <a:lnTo>
                    <a:pt x="1737657" y="0"/>
                  </a:lnTo>
                  <a:lnTo>
                    <a:pt x="1737657" y="1595371"/>
                  </a:lnTo>
                  <a:lnTo>
                    <a:pt x="0" y="1595371"/>
                  </a:lnTo>
                  <a:close/>
                </a:path>
              </a:pathLst>
            </a:custGeom>
            <a:solidFill>
              <a:srgbClr val="FFFFFF"/>
            </a:solidFill>
          </p:spPr>
        </p:sp>
        <p:sp>
          <p:nvSpPr>
            <p:cNvPr name="TextBox 10" id="10"/>
            <p:cNvSpPr txBox="true"/>
            <p:nvPr/>
          </p:nvSpPr>
          <p:spPr>
            <a:xfrm>
              <a:off x="0" y="-38100"/>
              <a:ext cx="1737657" cy="163347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847601">
            <a:off x="1282803" y="5041246"/>
            <a:ext cx="4472277" cy="3731866"/>
            <a:chOff x="0" y="0"/>
            <a:chExt cx="5963037" cy="4975821"/>
          </a:xfrm>
        </p:grpSpPr>
        <p:pic>
          <p:nvPicPr>
            <p:cNvPr name="Picture 12" id="12"/>
            <p:cNvPicPr>
              <a:picLocks noChangeAspect="true"/>
            </p:cNvPicPr>
            <p:nvPr/>
          </p:nvPicPr>
          <p:blipFill>
            <a:blip r:embed="rId5"/>
            <a:srcRect l="10078" t="0" r="10078" b="0"/>
            <a:stretch>
              <a:fillRect/>
            </a:stretch>
          </p:blipFill>
          <p:spPr>
            <a:xfrm flipH="false" flipV="false">
              <a:off x="0" y="0"/>
              <a:ext cx="5963037" cy="4975821"/>
            </a:xfrm>
            <a:prstGeom prst="rect">
              <a:avLst/>
            </a:prstGeom>
          </p:spPr>
        </p:pic>
      </p:grpSp>
      <p:sp>
        <p:nvSpPr>
          <p:cNvPr name="Freeform 13" id="13"/>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001715">
            <a:off x="6290593" y="8534931"/>
            <a:ext cx="1450030" cy="1130633"/>
          </a:xfrm>
          <a:custGeom>
            <a:avLst/>
            <a:gdLst/>
            <a:ahLst/>
            <a:cxnLst/>
            <a:rect r="r" b="b" t="t" l="l"/>
            <a:pathLst>
              <a:path h="1130633" w="1450030">
                <a:moveTo>
                  <a:pt x="0" y="0"/>
                </a:moveTo>
                <a:lnTo>
                  <a:pt x="1450030" y="0"/>
                </a:lnTo>
                <a:lnTo>
                  <a:pt x="1450030" y="1130634"/>
                </a:lnTo>
                <a:lnTo>
                  <a:pt x="0" y="1130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649553">
            <a:off x="16915649" y="4829477"/>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10609179" y="9850018"/>
            <a:ext cx="1172978" cy="1172978"/>
            <a:chOff x="0" y="0"/>
            <a:chExt cx="1563971" cy="1563971"/>
          </a:xfrm>
        </p:grpSpPr>
        <p:grpSp>
          <p:nvGrpSpPr>
            <p:cNvPr name="Group 18" id="18"/>
            <p:cNvGrpSpPr/>
            <p:nvPr/>
          </p:nvGrpSpPr>
          <p:grpSpPr>
            <a:xfrm rot="0">
              <a:off x="0" y="0"/>
              <a:ext cx="1563971" cy="156397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5E4D"/>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21" id="21"/>
            <p:cNvGrpSpPr/>
            <p:nvPr/>
          </p:nvGrpSpPr>
          <p:grpSpPr>
            <a:xfrm rot="0">
              <a:off x="167370" y="167370"/>
              <a:ext cx="1229231" cy="122923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1A7"/>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24" id="24"/>
          <p:cNvGrpSpPr/>
          <p:nvPr/>
        </p:nvGrpSpPr>
        <p:grpSpPr>
          <a:xfrm rot="0">
            <a:off x="6237930" y="-571110"/>
            <a:ext cx="1142219" cy="1142219"/>
            <a:chOff x="0" y="0"/>
            <a:chExt cx="1522959" cy="1522959"/>
          </a:xfrm>
        </p:grpSpPr>
        <p:grpSp>
          <p:nvGrpSpPr>
            <p:cNvPr name="Group 25" id="25"/>
            <p:cNvGrpSpPr/>
            <p:nvPr/>
          </p:nvGrpSpPr>
          <p:grpSpPr>
            <a:xfrm rot="0">
              <a:off x="0" y="0"/>
              <a:ext cx="1522959" cy="152295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5E4D"/>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28" id="28"/>
            <p:cNvGrpSpPr/>
            <p:nvPr/>
          </p:nvGrpSpPr>
          <p:grpSpPr>
            <a:xfrm rot="0">
              <a:off x="162981" y="162981"/>
              <a:ext cx="1196997" cy="119699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1A7"/>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31" id="31"/>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3" id="33"/>
          <p:cNvSpPr txBox="true"/>
          <p:nvPr/>
        </p:nvSpPr>
        <p:spPr>
          <a:xfrm rot="0">
            <a:off x="7594988" y="2457450"/>
            <a:ext cx="8008783" cy="6800850"/>
          </a:xfrm>
          <a:prstGeom prst="rect">
            <a:avLst/>
          </a:prstGeom>
        </p:spPr>
        <p:txBody>
          <a:bodyPr anchor="t" rtlCol="false" tIns="0" lIns="0" bIns="0" rIns="0">
            <a:spAutoFit/>
          </a:bodyPr>
          <a:lstStyle/>
          <a:p>
            <a:pPr algn="just">
              <a:lnSpc>
                <a:spcPts val="4186"/>
              </a:lnSpc>
            </a:pPr>
            <a:r>
              <a:rPr lang="en-US" sz="3488">
                <a:solidFill>
                  <a:srgbClr val="5B4F47"/>
                </a:solidFill>
                <a:latin typeface="Alegreya Medium"/>
              </a:rPr>
              <a:t>During the last few decades, with the rise of Youtube, Amazon, Netflix, and many other such web services, recommender systems have become much more important in our lives in terms of providing highly personalized and relevant content.</a:t>
            </a:r>
          </a:p>
          <a:p>
            <a:pPr algn="just">
              <a:lnSpc>
                <a:spcPts val="4186"/>
              </a:lnSpc>
            </a:pPr>
          </a:p>
          <a:p>
            <a:pPr algn="just">
              <a:lnSpc>
                <a:spcPts val="4186"/>
              </a:lnSpc>
            </a:pPr>
            <a:r>
              <a:rPr lang="en-US" sz="3488">
                <a:solidFill>
                  <a:srgbClr val="5B4F47"/>
                </a:solidFill>
                <a:latin typeface="Alegreya Medium"/>
              </a:rPr>
              <a:t>The main objective is to create a recommendation system to recommend relevant books to users based on popularity and user interests.</a:t>
            </a:r>
          </a:p>
          <a:p>
            <a:pPr algn="just">
              <a:lnSpc>
                <a:spcPts val="4186"/>
              </a:lnSpc>
            </a:pPr>
          </a:p>
          <a:p>
            <a:pPr algn="just" marL="0" indent="0" lvl="0">
              <a:lnSpc>
                <a:spcPts val="4186"/>
              </a:lnSpc>
            </a:pPr>
          </a:p>
        </p:txBody>
      </p:sp>
      <p:sp>
        <p:nvSpPr>
          <p:cNvPr name="TextBox 34" id="34"/>
          <p:cNvSpPr txBox="true"/>
          <p:nvPr/>
        </p:nvSpPr>
        <p:spPr>
          <a:xfrm rot="0">
            <a:off x="7509204" y="1565837"/>
            <a:ext cx="8420389" cy="780701"/>
          </a:xfrm>
          <a:prstGeom prst="rect">
            <a:avLst/>
          </a:prstGeom>
        </p:spPr>
        <p:txBody>
          <a:bodyPr anchor="t" rtlCol="false" tIns="0" lIns="0" bIns="0" rIns="0">
            <a:spAutoFit/>
          </a:bodyPr>
          <a:lstStyle/>
          <a:p>
            <a:pPr algn="ctr">
              <a:lnSpc>
                <a:spcPts val="5965"/>
              </a:lnSpc>
            </a:pPr>
            <a:r>
              <a:rPr lang="en-US" sz="5906">
                <a:solidFill>
                  <a:srgbClr val="433831"/>
                </a:solidFill>
                <a:latin typeface="Alegreya Ultra-Bold"/>
              </a:rPr>
              <a:t>Problem Statement</a:t>
            </a:r>
          </a:p>
        </p:txBody>
      </p:sp>
      <p:sp>
        <p:nvSpPr>
          <p:cNvPr name="Freeform 35" id="35"/>
          <p:cNvSpPr/>
          <p:nvPr/>
        </p:nvSpPr>
        <p:spPr>
          <a:xfrm flipH="false" flipV="false" rot="0">
            <a:off x="14197567" y="-290686"/>
            <a:ext cx="4541435" cy="1520145"/>
          </a:xfrm>
          <a:custGeom>
            <a:avLst/>
            <a:gdLst/>
            <a:ahLst/>
            <a:cxnLst/>
            <a:rect r="r" b="b" t="t" l="l"/>
            <a:pathLst>
              <a:path h="1520145" w="4541435">
                <a:moveTo>
                  <a:pt x="0" y="0"/>
                </a:moveTo>
                <a:lnTo>
                  <a:pt x="4541434" y="0"/>
                </a:lnTo>
                <a:lnTo>
                  <a:pt x="4541434" y="1520145"/>
                </a:lnTo>
                <a:lnTo>
                  <a:pt x="0" y="1520145"/>
                </a:lnTo>
                <a:lnTo>
                  <a:pt x="0" y="0"/>
                </a:lnTo>
                <a:close/>
              </a:path>
            </a:pathLst>
          </a:custGeom>
          <a:blipFill>
            <a:blip r:embed="rId1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084358" y="701805"/>
            <a:ext cx="7712615" cy="837819"/>
          </a:xfrm>
          <a:prstGeom prst="rect">
            <a:avLst/>
          </a:prstGeom>
        </p:spPr>
        <p:txBody>
          <a:bodyPr anchor="t" rtlCol="false" tIns="0" lIns="0" bIns="0" rIns="0">
            <a:spAutoFit/>
          </a:bodyPr>
          <a:lstStyle/>
          <a:p>
            <a:pPr algn="ctr">
              <a:lnSpc>
                <a:spcPts val="6363"/>
              </a:lnSpc>
            </a:pPr>
            <a:r>
              <a:rPr lang="en-US" sz="6300">
                <a:solidFill>
                  <a:srgbClr val="5B4F47"/>
                </a:solidFill>
                <a:latin typeface="Alegreya Ultra-Bold"/>
              </a:rPr>
              <a:t>Data Summary</a:t>
            </a:r>
          </a:p>
        </p:txBody>
      </p:sp>
      <p:sp>
        <p:nvSpPr>
          <p:cNvPr name="Freeform 3" id="3"/>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01715">
            <a:off x="6655135" y="9284701"/>
            <a:ext cx="1450030" cy="1130633"/>
          </a:xfrm>
          <a:custGeom>
            <a:avLst/>
            <a:gdLst/>
            <a:ahLst/>
            <a:cxnLst/>
            <a:rect r="r" b="b" t="t" l="l"/>
            <a:pathLst>
              <a:path h="1130633" w="1450030">
                <a:moveTo>
                  <a:pt x="0" y="0"/>
                </a:moveTo>
                <a:lnTo>
                  <a:pt x="1450029" y="0"/>
                </a:lnTo>
                <a:lnTo>
                  <a:pt x="1450029" y="1130633"/>
                </a:lnTo>
                <a:lnTo>
                  <a:pt x="0" y="1130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49553">
            <a:off x="3283114" y="-73784"/>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609179" y="9850018"/>
            <a:ext cx="1172978" cy="1172978"/>
            <a:chOff x="0" y="0"/>
            <a:chExt cx="1563971" cy="1563971"/>
          </a:xfrm>
        </p:grpSpPr>
        <p:grpSp>
          <p:nvGrpSpPr>
            <p:cNvPr name="Group 8" id="8"/>
            <p:cNvGrpSpPr/>
            <p:nvPr/>
          </p:nvGrpSpPr>
          <p:grpSpPr>
            <a:xfrm rot="0">
              <a:off x="0" y="0"/>
              <a:ext cx="1563971" cy="15639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1" id="11"/>
            <p:cNvGrpSpPr/>
            <p:nvPr/>
          </p:nvGrpSpPr>
          <p:grpSpPr>
            <a:xfrm rot="0">
              <a:off x="167370" y="167370"/>
              <a:ext cx="1229231" cy="12292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4" id="14"/>
          <p:cNvGrpSpPr/>
          <p:nvPr/>
        </p:nvGrpSpPr>
        <p:grpSpPr>
          <a:xfrm rot="0">
            <a:off x="6237930" y="-571110"/>
            <a:ext cx="1142219" cy="1142219"/>
            <a:chOff x="0" y="0"/>
            <a:chExt cx="1522959" cy="1522959"/>
          </a:xfrm>
        </p:grpSpPr>
        <p:grpSp>
          <p:nvGrpSpPr>
            <p:cNvPr name="Group 15" id="15"/>
            <p:cNvGrpSpPr/>
            <p:nvPr/>
          </p:nvGrpSpPr>
          <p:grpSpPr>
            <a:xfrm rot="0">
              <a:off x="0" y="0"/>
              <a:ext cx="1522959" cy="152295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8" id="18"/>
            <p:cNvGrpSpPr/>
            <p:nvPr/>
          </p:nvGrpSpPr>
          <p:grpSpPr>
            <a:xfrm rot="0">
              <a:off x="162981" y="162981"/>
              <a:ext cx="1196997" cy="119699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21" id="21"/>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310496" y="1817685"/>
            <a:ext cx="17675005" cy="721380"/>
          </a:xfrm>
          <a:prstGeom prst="rect">
            <a:avLst/>
          </a:prstGeom>
        </p:spPr>
        <p:txBody>
          <a:bodyPr anchor="t" rtlCol="false" tIns="0" lIns="0" bIns="0" rIns="0">
            <a:spAutoFit/>
          </a:bodyPr>
          <a:lstStyle/>
          <a:p>
            <a:pPr algn="l">
              <a:lnSpc>
                <a:spcPts val="5913"/>
              </a:lnSpc>
              <a:spcBef>
                <a:spcPct val="0"/>
              </a:spcBef>
            </a:pPr>
            <a:r>
              <a:rPr lang="en-US" sz="4224">
                <a:solidFill>
                  <a:srgbClr val="5B4F47"/>
                </a:solidFill>
                <a:latin typeface="Radley"/>
              </a:rPr>
              <a:t>The dataset is comprised of three csv files:: Users, Books, Ratings</a:t>
            </a:r>
          </a:p>
        </p:txBody>
      </p:sp>
      <p:sp>
        <p:nvSpPr>
          <p:cNvPr name="TextBox 24" id="24"/>
          <p:cNvSpPr txBox="true"/>
          <p:nvPr/>
        </p:nvSpPr>
        <p:spPr>
          <a:xfrm rot="0">
            <a:off x="1986978" y="2910540"/>
            <a:ext cx="14394944" cy="2536903"/>
          </a:xfrm>
          <a:prstGeom prst="rect">
            <a:avLst/>
          </a:prstGeom>
        </p:spPr>
        <p:txBody>
          <a:bodyPr anchor="t" rtlCol="false" tIns="0" lIns="0" bIns="0" rIns="0">
            <a:spAutoFit/>
          </a:bodyPr>
          <a:lstStyle/>
          <a:p>
            <a:pPr algn="ctr">
              <a:lnSpc>
                <a:spcPts val="5070"/>
              </a:lnSpc>
            </a:pPr>
            <a:r>
              <a:rPr lang="en-US" sz="3621">
                <a:solidFill>
                  <a:srgbClr val="5B4F47"/>
                </a:solidFill>
                <a:latin typeface="Radley"/>
              </a:rPr>
              <a:t>Users_Dataset:</a:t>
            </a:r>
          </a:p>
          <a:p>
            <a:pPr algn="l" marL="781973" indent="-390987" lvl="1">
              <a:lnSpc>
                <a:spcPts val="5070"/>
              </a:lnSpc>
              <a:buFont typeface="Arial"/>
              <a:buChar char="•"/>
            </a:pPr>
            <a:r>
              <a:rPr lang="en-US" sz="3621">
                <a:solidFill>
                  <a:srgbClr val="5B4F47"/>
                </a:solidFill>
                <a:latin typeface="Radley"/>
              </a:rPr>
              <a:t>User ID( (unique for each user) </a:t>
            </a:r>
          </a:p>
          <a:p>
            <a:pPr algn="l" marL="781973" indent="-390987" lvl="1">
              <a:lnSpc>
                <a:spcPts val="5070"/>
              </a:lnSpc>
              <a:buFont typeface="Arial"/>
              <a:buChar char="•"/>
            </a:pPr>
            <a:r>
              <a:rPr lang="en-US" sz="3621">
                <a:solidFill>
                  <a:srgbClr val="5B4F47"/>
                </a:solidFill>
                <a:latin typeface="Radley"/>
              </a:rPr>
              <a:t>Location</a:t>
            </a:r>
          </a:p>
          <a:p>
            <a:pPr algn="l" marL="781973" indent="-390987" lvl="1">
              <a:lnSpc>
                <a:spcPts val="5070"/>
              </a:lnSpc>
              <a:spcBef>
                <a:spcPct val="0"/>
              </a:spcBef>
              <a:buFont typeface="Arial"/>
              <a:buChar char="•"/>
            </a:pPr>
            <a:r>
              <a:rPr lang="en-US" sz="3621">
                <a:solidFill>
                  <a:srgbClr val="5B4F47"/>
                </a:solidFill>
                <a:latin typeface="Radley"/>
              </a:rPr>
              <a:t>Age                                                             Shape of dataset:  (278858, 3) </a:t>
            </a:r>
          </a:p>
        </p:txBody>
      </p:sp>
      <p:sp>
        <p:nvSpPr>
          <p:cNvPr name="TextBox 25" id="25"/>
          <p:cNvSpPr txBox="true"/>
          <p:nvPr/>
        </p:nvSpPr>
        <p:spPr>
          <a:xfrm rot="0">
            <a:off x="1986978" y="5733194"/>
            <a:ext cx="14394944" cy="3813302"/>
          </a:xfrm>
          <a:prstGeom prst="rect">
            <a:avLst/>
          </a:prstGeom>
        </p:spPr>
        <p:txBody>
          <a:bodyPr anchor="t" rtlCol="false" tIns="0" lIns="0" bIns="0" rIns="0">
            <a:spAutoFit/>
          </a:bodyPr>
          <a:lstStyle/>
          <a:p>
            <a:pPr algn="ctr">
              <a:lnSpc>
                <a:spcPts val="5068"/>
              </a:lnSpc>
            </a:pPr>
            <a:r>
              <a:rPr lang="en-US" sz="3620">
                <a:solidFill>
                  <a:srgbClr val="5B4F47"/>
                </a:solidFill>
                <a:latin typeface="Radley"/>
              </a:rPr>
              <a:t>Books_Dataset:</a:t>
            </a:r>
          </a:p>
          <a:p>
            <a:pPr algn="l" marL="781559" indent="-390779" lvl="1">
              <a:lnSpc>
                <a:spcPts val="5068"/>
              </a:lnSpc>
              <a:buFont typeface="Arial"/>
              <a:buChar char="•"/>
            </a:pPr>
            <a:r>
              <a:rPr lang="en-US" sz="3620">
                <a:solidFill>
                  <a:srgbClr val="5B4F47"/>
                </a:solidFill>
                <a:latin typeface="Radley"/>
              </a:rPr>
              <a:t> ISBN (unique for each book) </a:t>
            </a:r>
          </a:p>
          <a:p>
            <a:pPr algn="l" marL="781559" indent="-390779" lvl="1">
              <a:lnSpc>
                <a:spcPts val="5068"/>
              </a:lnSpc>
              <a:buFont typeface="Arial"/>
              <a:buChar char="•"/>
            </a:pPr>
            <a:r>
              <a:rPr lang="en-US" sz="3620">
                <a:solidFill>
                  <a:srgbClr val="5B4F47"/>
                </a:solidFill>
                <a:latin typeface="Radley"/>
              </a:rPr>
              <a:t>Book-Title</a:t>
            </a:r>
          </a:p>
          <a:p>
            <a:pPr algn="l" marL="781559" indent="-390779" lvl="1">
              <a:lnSpc>
                <a:spcPts val="5068"/>
              </a:lnSpc>
              <a:buFont typeface="Arial"/>
              <a:buChar char="•"/>
            </a:pPr>
            <a:r>
              <a:rPr lang="en-US" sz="3620">
                <a:solidFill>
                  <a:srgbClr val="5B4F47"/>
                </a:solidFill>
                <a:latin typeface="Radley"/>
              </a:rPr>
              <a:t>Book-Author</a:t>
            </a:r>
          </a:p>
          <a:p>
            <a:pPr algn="l" marL="781559" indent="-390779" lvl="1">
              <a:lnSpc>
                <a:spcPts val="5068"/>
              </a:lnSpc>
              <a:buFont typeface="Arial"/>
              <a:buChar char="•"/>
            </a:pPr>
            <a:r>
              <a:rPr lang="en-US" sz="3620">
                <a:solidFill>
                  <a:srgbClr val="5B4F47"/>
                </a:solidFill>
                <a:latin typeface="Radley"/>
              </a:rPr>
              <a:t>Year-Of-Publication</a:t>
            </a:r>
          </a:p>
          <a:p>
            <a:pPr algn="l" marL="781559" indent="-390779" lvl="1">
              <a:lnSpc>
                <a:spcPts val="5068"/>
              </a:lnSpc>
              <a:buFont typeface="Arial"/>
              <a:buChar char="•"/>
            </a:pPr>
            <a:r>
              <a:rPr lang="en-US" sz="3620">
                <a:solidFill>
                  <a:srgbClr val="5B4F47"/>
                </a:solidFill>
                <a:latin typeface="Radley"/>
              </a:rPr>
              <a:t> Publisher</a:t>
            </a:r>
          </a:p>
        </p:txBody>
      </p:sp>
      <p:sp>
        <p:nvSpPr>
          <p:cNvPr name="TextBox 26" id="26"/>
          <p:cNvSpPr txBox="true"/>
          <p:nvPr/>
        </p:nvSpPr>
        <p:spPr>
          <a:xfrm rot="0">
            <a:off x="9205793" y="6393810"/>
            <a:ext cx="5832773" cy="2536952"/>
          </a:xfrm>
          <a:prstGeom prst="rect">
            <a:avLst/>
          </a:prstGeom>
        </p:spPr>
        <p:txBody>
          <a:bodyPr anchor="t" rtlCol="false" tIns="0" lIns="0" bIns="0" rIns="0">
            <a:spAutoFit/>
          </a:bodyPr>
          <a:lstStyle/>
          <a:p>
            <a:pPr algn="l" marL="781559" indent="-390779" lvl="1">
              <a:lnSpc>
                <a:spcPts val="5068"/>
              </a:lnSpc>
              <a:buFont typeface="Arial"/>
              <a:buChar char="•"/>
            </a:pPr>
            <a:r>
              <a:rPr lang="en-US" sz="3620">
                <a:solidFill>
                  <a:srgbClr val="5B4F47"/>
                </a:solidFill>
                <a:latin typeface="Radley"/>
              </a:rPr>
              <a:t> Image-URL-S</a:t>
            </a:r>
            <a:r>
              <a:rPr lang="en-US" sz="3620">
                <a:solidFill>
                  <a:srgbClr val="5B4F47"/>
                </a:solidFill>
                <a:latin typeface="Radley"/>
              </a:rPr>
              <a:t>Y</a:t>
            </a:r>
          </a:p>
          <a:p>
            <a:pPr algn="l" marL="781559" indent="-390779" lvl="1">
              <a:lnSpc>
                <a:spcPts val="5068"/>
              </a:lnSpc>
              <a:buFont typeface="Arial"/>
              <a:buChar char="•"/>
            </a:pPr>
            <a:r>
              <a:rPr lang="en-US" sz="3620">
                <a:solidFill>
                  <a:srgbClr val="5B4F47"/>
                </a:solidFill>
                <a:latin typeface="Radley"/>
              </a:rPr>
              <a:t>Image-URL-M</a:t>
            </a:r>
          </a:p>
          <a:p>
            <a:pPr algn="l" marL="781559" indent="-390779" lvl="1">
              <a:lnSpc>
                <a:spcPts val="5068"/>
              </a:lnSpc>
              <a:buFont typeface="Arial"/>
              <a:buChar char="•"/>
            </a:pPr>
            <a:r>
              <a:rPr lang="en-US" sz="3620">
                <a:solidFill>
                  <a:srgbClr val="5B4F47"/>
                </a:solidFill>
                <a:latin typeface="Radley"/>
              </a:rPr>
              <a:t>Image-URL-L</a:t>
            </a:r>
          </a:p>
          <a:p>
            <a:pPr algn="ctr">
              <a:lnSpc>
                <a:spcPts val="5068"/>
              </a:lnSpc>
            </a:pPr>
            <a:r>
              <a:rPr lang="en-US" sz="3620">
                <a:solidFill>
                  <a:srgbClr val="5B4F47"/>
                </a:solidFill>
                <a:latin typeface="Radley"/>
              </a:rPr>
              <a:t>Shape of Dataset - (271360, 8)</a:t>
            </a:r>
          </a:p>
        </p:txBody>
      </p:sp>
      <p:sp>
        <p:nvSpPr>
          <p:cNvPr name="Freeform 27" id="27"/>
          <p:cNvSpPr/>
          <p:nvPr/>
        </p:nvSpPr>
        <p:spPr>
          <a:xfrm flipH="false" flipV="false" rot="0">
            <a:off x="13833669" y="-290686"/>
            <a:ext cx="4905332" cy="1641952"/>
          </a:xfrm>
          <a:custGeom>
            <a:avLst/>
            <a:gdLst/>
            <a:ahLst/>
            <a:cxnLst/>
            <a:rect r="r" b="b" t="t" l="l"/>
            <a:pathLst>
              <a:path h="1641952" w="4905332">
                <a:moveTo>
                  <a:pt x="0" y="0"/>
                </a:moveTo>
                <a:lnTo>
                  <a:pt x="4905332" y="0"/>
                </a:lnTo>
                <a:lnTo>
                  <a:pt x="4905332" y="1641952"/>
                </a:lnTo>
                <a:lnTo>
                  <a:pt x="0" y="1641952"/>
                </a:lnTo>
                <a:lnTo>
                  <a:pt x="0" y="0"/>
                </a:lnTo>
                <a:close/>
              </a:path>
            </a:pathLst>
          </a:custGeom>
          <a:blipFill>
            <a:blip r:embed="rId10"/>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32386" y="4327034"/>
            <a:ext cx="2175237" cy="816444"/>
          </a:xfrm>
          <a:prstGeom prst="rect">
            <a:avLst/>
          </a:prstGeom>
        </p:spPr>
        <p:txBody>
          <a:bodyPr anchor="t" rtlCol="false" tIns="0" lIns="0" bIns="0" rIns="0">
            <a:spAutoFit/>
          </a:bodyPr>
          <a:lstStyle/>
          <a:p>
            <a:pPr algn="ctr">
              <a:lnSpc>
                <a:spcPts val="6266"/>
              </a:lnSpc>
              <a:spcBef>
                <a:spcPct val="0"/>
              </a:spcBef>
            </a:pPr>
            <a:r>
              <a:rPr lang="en-US" sz="6204">
                <a:solidFill>
                  <a:srgbClr val="FFFFFF"/>
                </a:solidFill>
                <a:latin typeface="Alegreya Bold"/>
              </a:rPr>
              <a:t>25%</a:t>
            </a:r>
          </a:p>
        </p:txBody>
      </p:sp>
      <p:sp>
        <p:nvSpPr>
          <p:cNvPr name="Freeform 3" id="3"/>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01715">
            <a:off x="6290593" y="8534931"/>
            <a:ext cx="1450030" cy="1130633"/>
          </a:xfrm>
          <a:custGeom>
            <a:avLst/>
            <a:gdLst/>
            <a:ahLst/>
            <a:cxnLst/>
            <a:rect r="r" b="b" t="t" l="l"/>
            <a:pathLst>
              <a:path h="1130633" w="1450030">
                <a:moveTo>
                  <a:pt x="0" y="0"/>
                </a:moveTo>
                <a:lnTo>
                  <a:pt x="1450030" y="0"/>
                </a:lnTo>
                <a:lnTo>
                  <a:pt x="1450030" y="1130634"/>
                </a:lnTo>
                <a:lnTo>
                  <a:pt x="0" y="1130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49553">
            <a:off x="16915649" y="4829477"/>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609179" y="9850018"/>
            <a:ext cx="1172978" cy="1172978"/>
            <a:chOff x="0" y="0"/>
            <a:chExt cx="1563971" cy="1563971"/>
          </a:xfrm>
        </p:grpSpPr>
        <p:grpSp>
          <p:nvGrpSpPr>
            <p:cNvPr name="Group 8" id="8"/>
            <p:cNvGrpSpPr/>
            <p:nvPr/>
          </p:nvGrpSpPr>
          <p:grpSpPr>
            <a:xfrm rot="0">
              <a:off x="0" y="0"/>
              <a:ext cx="1563971" cy="15639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1" id="11"/>
            <p:cNvGrpSpPr/>
            <p:nvPr/>
          </p:nvGrpSpPr>
          <p:grpSpPr>
            <a:xfrm rot="0">
              <a:off x="167370" y="167370"/>
              <a:ext cx="1229231" cy="12292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4" id="14"/>
          <p:cNvGrpSpPr/>
          <p:nvPr/>
        </p:nvGrpSpPr>
        <p:grpSpPr>
          <a:xfrm rot="0">
            <a:off x="6237930" y="-571110"/>
            <a:ext cx="1142219" cy="1142219"/>
            <a:chOff x="0" y="0"/>
            <a:chExt cx="1522959" cy="1522959"/>
          </a:xfrm>
        </p:grpSpPr>
        <p:grpSp>
          <p:nvGrpSpPr>
            <p:cNvPr name="Group 15" id="15"/>
            <p:cNvGrpSpPr/>
            <p:nvPr/>
          </p:nvGrpSpPr>
          <p:grpSpPr>
            <a:xfrm rot="0">
              <a:off x="0" y="0"/>
              <a:ext cx="1522959" cy="152295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8" id="18"/>
            <p:cNvGrpSpPr/>
            <p:nvPr/>
          </p:nvGrpSpPr>
          <p:grpSpPr>
            <a:xfrm rot="0">
              <a:off x="162981" y="162981"/>
              <a:ext cx="1196997" cy="119699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21" id="21"/>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1946528" y="2029760"/>
            <a:ext cx="14394944" cy="2643583"/>
          </a:xfrm>
          <a:prstGeom prst="rect">
            <a:avLst/>
          </a:prstGeom>
        </p:spPr>
        <p:txBody>
          <a:bodyPr anchor="t" rtlCol="false" tIns="0" lIns="0" bIns="0" rIns="0">
            <a:spAutoFit/>
          </a:bodyPr>
          <a:lstStyle/>
          <a:p>
            <a:pPr algn="ctr">
              <a:lnSpc>
                <a:spcPts val="5910"/>
              </a:lnSpc>
            </a:pPr>
            <a:r>
              <a:rPr lang="en-US" sz="4221">
                <a:solidFill>
                  <a:srgbClr val="5B4F47"/>
                </a:solidFill>
                <a:latin typeface="Radley"/>
              </a:rPr>
              <a:t>Ratings_dataset:</a:t>
            </a:r>
          </a:p>
          <a:p>
            <a:pPr algn="l" marL="781973" indent="-390987" lvl="1">
              <a:lnSpc>
                <a:spcPts val="5070"/>
              </a:lnSpc>
              <a:buFont typeface="Arial"/>
              <a:buChar char="•"/>
            </a:pPr>
            <a:r>
              <a:rPr lang="en-US" sz="3621">
                <a:solidFill>
                  <a:srgbClr val="5B4F47"/>
                </a:solidFill>
                <a:latin typeface="Radley"/>
              </a:rPr>
              <a:t>User ID</a:t>
            </a:r>
          </a:p>
          <a:p>
            <a:pPr algn="l" marL="781973" indent="-390987" lvl="1">
              <a:lnSpc>
                <a:spcPts val="5070"/>
              </a:lnSpc>
              <a:buFont typeface="Arial"/>
              <a:buChar char="•"/>
            </a:pPr>
            <a:r>
              <a:rPr lang="en-US" sz="3621">
                <a:solidFill>
                  <a:srgbClr val="5B4F47"/>
                </a:solidFill>
                <a:latin typeface="Radley"/>
              </a:rPr>
              <a:t> ISBN </a:t>
            </a:r>
          </a:p>
          <a:p>
            <a:pPr algn="l" marL="781973" indent="-390987" lvl="1">
              <a:lnSpc>
                <a:spcPts val="5070"/>
              </a:lnSpc>
              <a:spcBef>
                <a:spcPct val="0"/>
              </a:spcBef>
              <a:buFont typeface="Arial"/>
              <a:buChar char="•"/>
            </a:pPr>
            <a:r>
              <a:rPr lang="en-US" sz="3621">
                <a:solidFill>
                  <a:srgbClr val="5B4F47"/>
                </a:solidFill>
                <a:latin typeface="Radley"/>
              </a:rPr>
              <a:t>Book-Rating                                               Shape of dataset:  (1149780, 3)</a:t>
            </a:r>
          </a:p>
        </p:txBody>
      </p:sp>
      <p:sp>
        <p:nvSpPr>
          <p:cNvPr name="Freeform 24" id="24"/>
          <p:cNvSpPr/>
          <p:nvPr/>
        </p:nvSpPr>
        <p:spPr>
          <a:xfrm flipH="false" flipV="false" rot="-649553">
            <a:off x="2882202" y="806643"/>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1001715">
            <a:off x="13468412" y="1799910"/>
            <a:ext cx="1450030" cy="1130633"/>
          </a:xfrm>
          <a:custGeom>
            <a:avLst/>
            <a:gdLst/>
            <a:ahLst/>
            <a:cxnLst/>
            <a:rect r="r" b="b" t="t" l="l"/>
            <a:pathLst>
              <a:path h="1130633" w="1450030">
                <a:moveTo>
                  <a:pt x="0" y="0"/>
                </a:moveTo>
                <a:lnTo>
                  <a:pt x="1450029" y="0"/>
                </a:lnTo>
                <a:lnTo>
                  <a:pt x="1450029" y="1130633"/>
                </a:lnTo>
                <a:lnTo>
                  <a:pt x="0" y="1130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3822670" y="5941568"/>
            <a:ext cx="10642661" cy="3158680"/>
          </a:xfrm>
          <a:custGeom>
            <a:avLst/>
            <a:gdLst/>
            <a:ahLst/>
            <a:cxnLst/>
            <a:rect r="r" b="b" t="t" l="l"/>
            <a:pathLst>
              <a:path h="3158680" w="10642661">
                <a:moveTo>
                  <a:pt x="0" y="0"/>
                </a:moveTo>
                <a:lnTo>
                  <a:pt x="10642660" y="0"/>
                </a:lnTo>
                <a:lnTo>
                  <a:pt x="10642660" y="3158680"/>
                </a:lnTo>
                <a:lnTo>
                  <a:pt x="0" y="3158680"/>
                </a:lnTo>
                <a:lnTo>
                  <a:pt x="0" y="0"/>
                </a:lnTo>
                <a:close/>
              </a:path>
            </a:pathLst>
          </a:custGeom>
          <a:blipFill>
            <a:blip r:embed="rId10"/>
            <a:stretch>
              <a:fillRect l="0" t="0" r="-1286" b="0"/>
            </a:stretch>
          </a:blipFill>
        </p:spPr>
      </p:sp>
      <p:sp>
        <p:nvSpPr>
          <p:cNvPr name="Freeform 27" id="27"/>
          <p:cNvSpPr/>
          <p:nvPr/>
        </p:nvSpPr>
        <p:spPr>
          <a:xfrm flipH="false" flipV="false" rot="0">
            <a:off x="13873640" y="-290686"/>
            <a:ext cx="4865361" cy="1628573"/>
          </a:xfrm>
          <a:custGeom>
            <a:avLst/>
            <a:gdLst/>
            <a:ahLst/>
            <a:cxnLst/>
            <a:rect r="r" b="b" t="t" l="l"/>
            <a:pathLst>
              <a:path h="1628573" w="4865361">
                <a:moveTo>
                  <a:pt x="0" y="0"/>
                </a:moveTo>
                <a:lnTo>
                  <a:pt x="4865361" y="0"/>
                </a:lnTo>
                <a:lnTo>
                  <a:pt x="4865361" y="1628573"/>
                </a:lnTo>
                <a:lnTo>
                  <a:pt x="0" y="1628573"/>
                </a:lnTo>
                <a:lnTo>
                  <a:pt x="0" y="0"/>
                </a:lnTo>
                <a:close/>
              </a:path>
            </a:pathLst>
          </a:custGeom>
          <a:blipFill>
            <a:blip r:embed="rId11"/>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609179" y="9850018"/>
            <a:ext cx="1172978" cy="1172978"/>
            <a:chOff x="0" y="0"/>
            <a:chExt cx="1563971" cy="1563971"/>
          </a:xfrm>
        </p:grpSpPr>
        <p:grpSp>
          <p:nvGrpSpPr>
            <p:cNvPr name="Group 5" id="5"/>
            <p:cNvGrpSpPr/>
            <p:nvPr/>
          </p:nvGrpSpPr>
          <p:grpSpPr>
            <a:xfrm rot="0">
              <a:off x="0" y="0"/>
              <a:ext cx="1563971" cy="15639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8" id="8"/>
            <p:cNvGrpSpPr/>
            <p:nvPr/>
          </p:nvGrpSpPr>
          <p:grpSpPr>
            <a:xfrm rot="0">
              <a:off x="167370" y="167370"/>
              <a:ext cx="1229231" cy="12292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1" id="11"/>
          <p:cNvGrpSpPr/>
          <p:nvPr/>
        </p:nvGrpSpPr>
        <p:grpSpPr>
          <a:xfrm rot="0">
            <a:off x="6237930" y="-571110"/>
            <a:ext cx="1142219" cy="1142219"/>
            <a:chOff x="0" y="0"/>
            <a:chExt cx="1522959" cy="1522959"/>
          </a:xfrm>
        </p:grpSpPr>
        <p:grpSp>
          <p:nvGrpSpPr>
            <p:cNvPr name="Group 12" id="12"/>
            <p:cNvGrpSpPr/>
            <p:nvPr/>
          </p:nvGrpSpPr>
          <p:grpSpPr>
            <a:xfrm rot="0">
              <a:off x="0" y="0"/>
              <a:ext cx="1522959" cy="15229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5" id="15"/>
            <p:cNvGrpSpPr/>
            <p:nvPr/>
          </p:nvGrpSpPr>
          <p:grpSpPr>
            <a:xfrm rot="0">
              <a:off x="162981" y="162981"/>
              <a:ext cx="1196997" cy="119699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18" id="18"/>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0" y="1921627"/>
            <a:ext cx="9712642" cy="4194707"/>
          </a:xfrm>
          <a:custGeom>
            <a:avLst/>
            <a:gdLst/>
            <a:ahLst/>
            <a:cxnLst/>
            <a:rect r="r" b="b" t="t" l="l"/>
            <a:pathLst>
              <a:path h="4194707" w="9712642">
                <a:moveTo>
                  <a:pt x="0" y="0"/>
                </a:moveTo>
                <a:lnTo>
                  <a:pt x="9712642" y="0"/>
                </a:lnTo>
                <a:lnTo>
                  <a:pt x="9712642" y="4194708"/>
                </a:lnTo>
                <a:lnTo>
                  <a:pt x="0" y="4194708"/>
                </a:lnTo>
                <a:lnTo>
                  <a:pt x="0" y="0"/>
                </a:lnTo>
                <a:close/>
              </a:path>
            </a:pathLst>
          </a:custGeom>
          <a:blipFill>
            <a:blip r:embed="rId6"/>
            <a:stretch>
              <a:fillRect l="0" t="-1881" r="0" b="-1881"/>
            </a:stretch>
          </a:blipFill>
        </p:spPr>
      </p:sp>
      <p:sp>
        <p:nvSpPr>
          <p:cNvPr name="Freeform 21" id="21"/>
          <p:cNvSpPr/>
          <p:nvPr/>
        </p:nvSpPr>
        <p:spPr>
          <a:xfrm flipH="false" flipV="false" rot="0">
            <a:off x="7380149" y="5997273"/>
            <a:ext cx="10152081" cy="4237107"/>
          </a:xfrm>
          <a:custGeom>
            <a:avLst/>
            <a:gdLst/>
            <a:ahLst/>
            <a:cxnLst/>
            <a:rect r="r" b="b" t="t" l="l"/>
            <a:pathLst>
              <a:path h="4237107" w="10152081">
                <a:moveTo>
                  <a:pt x="0" y="0"/>
                </a:moveTo>
                <a:lnTo>
                  <a:pt x="10152082" y="0"/>
                </a:lnTo>
                <a:lnTo>
                  <a:pt x="10152082" y="4237107"/>
                </a:lnTo>
                <a:lnTo>
                  <a:pt x="0" y="4237107"/>
                </a:lnTo>
                <a:lnTo>
                  <a:pt x="0" y="0"/>
                </a:lnTo>
                <a:close/>
              </a:path>
            </a:pathLst>
          </a:custGeom>
          <a:blipFill>
            <a:blip r:embed="rId7"/>
            <a:stretch>
              <a:fillRect l="0" t="0" r="0" b="0"/>
            </a:stretch>
          </a:blipFill>
        </p:spPr>
      </p:sp>
      <p:sp>
        <p:nvSpPr>
          <p:cNvPr name="TextBox 22" id="22"/>
          <p:cNvSpPr txBox="true"/>
          <p:nvPr/>
        </p:nvSpPr>
        <p:spPr>
          <a:xfrm rot="0">
            <a:off x="3291884" y="890578"/>
            <a:ext cx="11297564" cy="825881"/>
          </a:xfrm>
          <a:prstGeom prst="rect">
            <a:avLst/>
          </a:prstGeom>
        </p:spPr>
        <p:txBody>
          <a:bodyPr anchor="t" rtlCol="false" tIns="0" lIns="0" bIns="0" rIns="0">
            <a:spAutoFit/>
          </a:bodyPr>
          <a:lstStyle/>
          <a:p>
            <a:pPr algn="ctr">
              <a:lnSpc>
                <a:spcPts val="6262"/>
              </a:lnSpc>
            </a:pPr>
            <a:r>
              <a:rPr lang="en-US" sz="6200">
                <a:solidFill>
                  <a:srgbClr val="5B4F47"/>
                </a:solidFill>
                <a:latin typeface="Alegreya Ultra-Bold"/>
              </a:rPr>
              <a:t>Data Visualisation</a:t>
            </a:r>
          </a:p>
        </p:txBody>
      </p:sp>
      <p:sp>
        <p:nvSpPr>
          <p:cNvPr name="TextBox 23" id="23"/>
          <p:cNvSpPr txBox="true"/>
          <p:nvPr/>
        </p:nvSpPr>
        <p:spPr>
          <a:xfrm rot="0">
            <a:off x="1085873" y="7165319"/>
            <a:ext cx="5155176" cy="1834341"/>
          </a:xfrm>
          <a:prstGeom prst="rect">
            <a:avLst/>
          </a:prstGeom>
        </p:spPr>
        <p:txBody>
          <a:bodyPr anchor="t" rtlCol="false" tIns="0" lIns="0" bIns="0" rIns="0">
            <a:spAutoFit/>
          </a:bodyPr>
          <a:lstStyle/>
          <a:p>
            <a:pPr algn="ctr">
              <a:lnSpc>
                <a:spcPts val="4944"/>
              </a:lnSpc>
              <a:spcBef>
                <a:spcPct val="0"/>
              </a:spcBef>
            </a:pPr>
            <a:r>
              <a:rPr lang="en-US" sz="3531">
                <a:solidFill>
                  <a:srgbClr val="5B4F47"/>
                </a:solidFill>
                <a:latin typeface="Radley"/>
              </a:rPr>
              <a:t>Top 10 Publishers who have published the most books</a:t>
            </a:r>
          </a:p>
        </p:txBody>
      </p:sp>
      <p:sp>
        <p:nvSpPr>
          <p:cNvPr name="TextBox 24" id="24"/>
          <p:cNvSpPr txBox="true"/>
          <p:nvPr/>
        </p:nvSpPr>
        <p:spPr>
          <a:xfrm rot="0">
            <a:off x="11195668" y="2773897"/>
            <a:ext cx="4171249" cy="1834341"/>
          </a:xfrm>
          <a:prstGeom prst="rect">
            <a:avLst/>
          </a:prstGeom>
        </p:spPr>
        <p:txBody>
          <a:bodyPr anchor="t" rtlCol="false" tIns="0" lIns="0" bIns="0" rIns="0">
            <a:spAutoFit/>
          </a:bodyPr>
          <a:lstStyle/>
          <a:p>
            <a:pPr algn="ctr">
              <a:lnSpc>
                <a:spcPts val="4944"/>
              </a:lnSpc>
              <a:spcBef>
                <a:spcPct val="0"/>
              </a:spcBef>
            </a:pPr>
            <a:r>
              <a:rPr lang="en-US" sz="3531">
                <a:solidFill>
                  <a:srgbClr val="5B4F47"/>
                </a:solidFill>
                <a:latin typeface="Radley"/>
              </a:rPr>
              <a:t>Top 10 Authors who have written the most books.</a:t>
            </a:r>
          </a:p>
        </p:txBody>
      </p:sp>
      <p:sp>
        <p:nvSpPr>
          <p:cNvPr name="Freeform 25" id="25"/>
          <p:cNvSpPr/>
          <p:nvPr/>
        </p:nvSpPr>
        <p:spPr>
          <a:xfrm flipH="false" flipV="false" rot="0">
            <a:off x="14147051" y="-290686"/>
            <a:ext cx="4591950" cy="1537055"/>
          </a:xfrm>
          <a:custGeom>
            <a:avLst/>
            <a:gdLst/>
            <a:ahLst/>
            <a:cxnLst/>
            <a:rect r="r" b="b" t="t" l="l"/>
            <a:pathLst>
              <a:path h="1537055" w="4591950">
                <a:moveTo>
                  <a:pt x="0" y="0"/>
                </a:moveTo>
                <a:lnTo>
                  <a:pt x="4591950" y="0"/>
                </a:lnTo>
                <a:lnTo>
                  <a:pt x="4591950" y="1537055"/>
                </a:lnTo>
                <a:lnTo>
                  <a:pt x="0" y="1537055"/>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609179" y="9850018"/>
            <a:ext cx="1172978" cy="1172978"/>
            <a:chOff x="0" y="0"/>
            <a:chExt cx="1563971" cy="1563971"/>
          </a:xfrm>
        </p:grpSpPr>
        <p:grpSp>
          <p:nvGrpSpPr>
            <p:cNvPr name="Group 5" id="5"/>
            <p:cNvGrpSpPr/>
            <p:nvPr/>
          </p:nvGrpSpPr>
          <p:grpSpPr>
            <a:xfrm rot="0">
              <a:off x="0" y="0"/>
              <a:ext cx="1563971" cy="15639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8" id="8"/>
            <p:cNvGrpSpPr/>
            <p:nvPr/>
          </p:nvGrpSpPr>
          <p:grpSpPr>
            <a:xfrm rot="0">
              <a:off x="167370" y="167370"/>
              <a:ext cx="1229231" cy="12292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1" id="11"/>
          <p:cNvGrpSpPr/>
          <p:nvPr/>
        </p:nvGrpSpPr>
        <p:grpSpPr>
          <a:xfrm rot="0">
            <a:off x="6237930" y="-571110"/>
            <a:ext cx="1142219" cy="1142219"/>
            <a:chOff x="0" y="0"/>
            <a:chExt cx="1522959" cy="1522959"/>
          </a:xfrm>
        </p:grpSpPr>
        <p:grpSp>
          <p:nvGrpSpPr>
            <p:cNvPr name="Group 12" id="12"/>
            <p:cNvGrpSpPr/>
            <p:nvPr/>
          </p:nvGrpSpPr>
          <p:grpSpPr>
            <a:xfrm rot="0">
              <a:off x="0" y="0"/>
              <a:ext cx="1522959" cy="15229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5" id="15"/>
            <p:cNvGrpSpPr/>
            <p:nvPr/>
          </p:nvGrpSpPr>
          <p:grpSpPr>
            <a:xfrm rot="0">
              <a:off x="162981" y="162981"/>
              <a:ext cx="1196997" cy="119699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18" id="18"/>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1169753" y="336776"/>
            <a:ext cx="10136354" cy="5143500"/>
          </a:xfrm>
          <a:custGeom>
            <a:avLst/>
            <a:gdLst/>
            <a:ahLst/>
            <a:cxnLst/>
            <a:rect r="r" b="b" t="t" l="l"/>
            <a:pathLst>
              <a:path h="5143500" w="10136354">
                <a:moveTo>
                  <a:pt x="0" y="0"/>
                </a:moveTo>
                <a:lnTo>
                  <a:pt x="10136354" y="0"/>
                </a:lnTo>
                <a:lnTo>
                  <a:pt x="10136354" y="5143500"/>
                </a:lnTo>
                <a:lnTo>
                  <a:pt x="0" y="5143500"/>
                </a:lnTo>
                <a:lnTo>
                  <a:pt x="0" y="0"/>
                </a:lnTo>
                <a:close/>
              </a:path>
            </a:pathLst>
          </a:custGeom>
          <a:blipFill>
            <a:blip r:embed="rId6"/>
            <a:stretch>
              <a:fillRect l="0" t="0" r="0" b="0"/>
            </a:stretch>
          </a:blipFill>
        </p:spPr>
      </p:sp>
      <p:sp>
        <p:nvSpPr>
          <p:cNvPr name="Freeform 21" id="21"/>
          <p:cNvSpPr/>
          <p:nvPr/>
        </p:nvSpPr>
        <p:spPr>
          <a:xfrm flipH="false" flipV="false" rot="0">
            <a:off x="7696361" y="5397108"/>
            <a:ext cx="10092793" cy="4865671"/>
          </a:xfrm>
          <a:custGeom>
            <a:avLst/>
            <a:gdLst/>
            <a:ahLst/>
            <a:cxnLst/>
            <a:rect r="r" b="b" t="t" l="l"/>
            <a:pathLst>
              <a:path h="4865671" w="10092793">
                <a:moveTo>
                  <a:pt x="0" y="0"/>
                </a:moveTo>
                <a:lnTo>
                  <a:pt x="10092793" y="0"/>
                </a:lnTo>
                <a:lnTo>
                  <a:pt x="10092793" y="4865672"/>
                </a:lnTo>
                <a:lnTo>
                  <a:pt x="0" y="4865672"/>
                </a:lnTo>
                <a:lnTo>
                  <a:pt x="0" y="0"/>
                </a:lnTo>
                <a:close/>
              </a:path>
            </a:pathLst>
          </a:custGeom>
          <a:blipFill>
            <a:blip r:embed="rId7"/>
            <a:stretch>
              <a:fillRect l="0" t="0" r="0" b="0"/>
            </a:stretch>
          </a:blipFill>
        </p:spPr>
      </p:sp>
      <p:sp>
        <p:nvSpPr>
          <p:cNvPr name="TextBox 22" id="22"/>
          <p:cNvSpPr txBox="true"/>
          <p:nvPr/>
        </p:nvSpPr>
        <p:spPr>
          <a:xfrm rot="0">
            <a:off x="2232386" y="4327034"/>
            <a:ext cx="2175237" cy="816444"/>
          </a:xfrm>
          <a:prstGeom prst="rect">
            <a:avLst/>
          </a:prstGeom>
        </p:spPr>
        <p:txBody>
          <a:bodyPr anchor="t" rtlCol="false" tIns="0" lIns="0" bIns="0" rIns="0">
            <a:spAutoFit/>
          </a:bodyPr>
          <a:lstStyle/>
          <a:p>
            <a:pPr algn="ctr">
              <a:lnSpc>
                <a:spcPts val="6266"/>
              </a:lnSpc>
              <a:spcBef>
                <a:spcPct val="0"/>
              </a:spcBef>
            </a:pPr>
            <a:r>
              <a:rPr lang="en-US" sz="6204">
                <a:solidFill>
                  <a:srgbClr val="FFFFFF"/>
                </a:solidFill>
                <a:latin typeface="Alegreya Bold"/>
              </a:rPr>
              <a:t>25%</a:t>
            </a:r>
          </a:p>
        </p:txBody>
      </p:sp>
      <p:sp>
        <p:nvSpPr>
          <p:cNvPr name="TextBox 23" id="23"/>
          <p:cNvSpPr txBox="true"/>
          <p:nvPr/>
        </p:nvSpPr>
        <p:spPr>
          <a:xfrm rot="0">
            <a:off x="4998642" y="5752969"/>
            <a:ext cx="1810397" cy="816444"/>
          </a:xfrm>
          <a:prstGeom prst="rect">
            <a:avLst/>
          </a:prstGeom>
        </p:spPr>
        <p:txBody>
          <a:bodyPr anchor="t" rtlCol="false" tIns="0" lIns="0" bIns="0" rIns="0">
            <a:spAutoFit/>
          </a:bodyPr>
          <a:lstStyle/>
          <a:p>
            <a:pPr algn="ctr" marL="0" indent="0" lvl="0">
              <a:lnSpc>
                <a:spcPts val="6266"/>
              </a:lnSpc>
              <a:spcBef>
                <a:spcPct val="0"/>
              </a:spcBef>
            </a:pPr>
            <a:r>
              <a:rPr lang="en-US" sz="6204" u="none">
                <a:solidFill>
                  <a:srgbClr val="FFFFFF"/>
                </a:solidFill>
                <a:latin typeface="Alegreya Bold"/>
              </a:rPr>
              <a:t>75%</a:t>
            </a:r>
          </a:p>
        </p:txBody>
      </p:sp>
      <p:sp>
        <p:nvSpPr>
          <p:cNvPr name="TextBox 24" id="24"/>
          <p:cNvSpPr txBox="true"/>
          <p:nvPr/>
        </p:nvSpPr>
        <p:spPr>
          <a:xfrm rot="0">
            <a:off x="11782157" y="2395973"/>
            <a:ext cx="5262835" cy="1361846"/>
          </a:xfrm>
          <a:prstGeom prst="rect">
            <a:avLst/>
          </a:prstGeom>
        </p:spPr>
        <p:txBody>
          <a:bodyPr anchor="t" rtlCol="false" tIns="0" lIns="0" bIns="0" rIns="0">
            <a:spAutoFit/>
          </a:bodyPr>
          <a:lstStyle/>
          <a:p>
            <a:pPr algn="ctr">
              <a:lnSpc>
                <a:spcPts val="5526"/>
              </a:lnSpc>
              <a:spcBef>
                <a:spcPct val="0"/>
              </a:spcBef>
            </a:pPr>
            <a:r>
              <a:rPr lang="en-US" sz="3947">
                <a:solidFill>
                  <a:srgbClr val="000000"/>
                </a:solidFill>
                <a:latin typeface="Radley"/>
              </a:rPr>
              <a:t>Top 10 Authors with most number of books</a:t>
            </a:r>
          </a:p>
        </p:txBody>
      </p:sp>
      <p:sp>
        <p:nvSpPr>
          <p:cNvPr name="TextBox 25" id="25"/>
          <p:cNvSpPr txBox="true"/>
          <p:nvPr/>
        </p:nvSpPr>
        <p:spPr>
          <a:xfrm rot="0">
            <a:off x="2767780" y="6978988"/>
            <a:ext cx="4461724" cy="1361846"/>
          </a:xfrm>
          <a:prstGeom prst="rect">
            <a:avLst/>
          </a:prstGeom>
        </p:spPr>
        <p:txBody>
          <a:bodyPr anchor="t" rtlCol="false" tIns="0" lIns="0" bIns="0" rIns="0">
            <a:spAutoFit/>
          </a:bodyPr>
          <a:lstStyle/>
          <a:p>
            <a:pPr algn="ctr">
              <a:lnSpc>
                <a:spcPts val="5526"/>
              </a:lnSpc>
              <a:spcBef>
                <a:spcPct val="0"/>
              </a:spcBef>
            </a:pPr>
            <a:r>
              <a:rPr lang="en-US" sz="3947">
                <a:solidFill>
                  <a:srgbClr val="000000"/>
                </a:solidFill>
                <a:latin typeface="Radley"/>
              </a:rPr>
              <a:t>Count of users country wise</a:t>
            </a:r>
          </a:p>
        </p:txBody>
      </p:sp>
      <p:sp>
        <p:nvSpPr>
          <p:cNvPr name="Freeform 26" id="26"/>
          <p:cNvSpPr/>
          <p:nvPr/>
        </p:nvSpPr>
        <p:spPr>
          <a:xfrm flipH="false" flipV="false" rot="0">
            <a:off x="14022856" y="-290686"/>
            <a:ext cx="4716145" cy="1578626"/>
          </a:xfrm>
          <a:custGeom>
            <a:avLst/>
            <a:gdLst/>
            <a:ahLst/>
            <a:cxnLst/>
            <a:rect r="r" b="b" t="t" l="l"/>
            <a:pathLst>
              <a:path h="1578626" w="4716145">
                <a:moveTo>
                  <a:pt x="0" y="0"/>
                </a:moveTo>
                <a:lnTo>
                  <a:pt x="4716145" y="0"/>
                </a:lnTo>
                <a:lnTo>
                  <a:pt x="4716145" y="1578626"/>
                </a:lnTo>
                <a:lnTo>
                  <a:pt x="0" y="1578626"/>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01715">
            <a:off x="6290593" y="8534931"/>
            <a:ext cx="1450030" cy="1130633"/>
          </a:xfrm>
          <a:custGeom>
            <a:avLst/>
            <a:gdLst/>
            <a:ahLst/>
            <a:cxnLst/>
            <a:rect r="r" b="b" t="t" l="l"/>
            <a:pathLst>
              <a:path h="1130633" w="1450030">
                <a:moveTo>
                  <a:pt x="0" y="0"/>
                </a:moveTo>
                <a:lnTo>
                  <a:pt x="1450030" y="0"/>
                </a:lnTo>
                <a:lnTo>
                  <a:pt x="1450030" y="1130634"/>
                </a:lnTo>
                <a:lnTo>
                  <a:pt x="0" y="1130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49553">
            <a:off x="16915649" y="4829477"/>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20" id="20"/>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730550" y="211379"/>
            <a:ext cx="6649600" cy="5262992"/>
          </a:xfrm>
          <a:custGeom>
            <a:avLst/>
            <a:gdLst/>
            <a:ahLst/>
            <a:cxnLst/>
            <a:rect r="r" b="b" t="t" l="l"/>
            <a:pathLst>
              <a:path h="5262992" w="6649600">
                <a:moveTo>
                  <a:pt x="0" y="0"/>
                </a:moveTo>
                <a:lnTo>
                  <a:pt x="6649599" y="0"/>
                </a:lnTo>
                <a:lnTo>
                  <a:pt x="6649599" y="5262992"/>
                </a:lnTo>
                <a:lnTo>
                  <a:pt x="0" y="5262992"/>
                </a:lnTo>
                <a:lnTo>
                  <a:pt x="0" y="0"/>
                </a:lnTo>
                <a:close/>
              </a:path>
            </a:pathLst>
          </a:custGeom>
          <a:blipFill>
            <a:blip r:embed="rId10"/>
            <a:stretch>
              <a:fillRect l="-6051" t="0" r="-6051" b="0"/>
            </a:stretch>
          </a:blipFill>
        </p:spPr>
      </p:sp>
      <p:sp>
        <p:nvSpPr>
          <p:cNvPr name="Freeform 23" id="23"/>
          <p:cNvSpPr/>
          <p:nvPr/>
        </p:nvSpPr>
        <p:spPr>
          <a:xfrm flipH="false" flipV="false" rot="0">
            <a:off x="9775069" y="2354831"/>
            <a:ext cx="6606854" cy="6934563"/>
          </a:xfrm>
          <a:custGeom>
            <a:avLst/>
            <a:gdLst/>
            <a:ahLst/>
            <a:cxnLst/>
            <a:rect r="r" b="b" t="t" l="l"/>
            <a:pathLst>
              <a:path h="6934563" w="6606854">
                <a:moveTo>
                  <a:pt x="0" y="0"/>
                </a:moveTo>
                <a:lnTo>
                  <a:pt x="6606853" y="0"/>
                </a:lnTo>
                <a:lnTo>
                  <a:pt x="6606853" y="6934563"/>
                </a:lnTo>
                <a:lnTo>
                  <a:pt x="0" y="6934563"/>
                </a:lnTo>
                <a:lnTo>
                  <a:pt x="0" y="0"/>
                </a:lnTo>
                <a:close/>
              </a:path>
            </a:pathLst>
          </a:custGeom>
          <a:blipFill>
            <a:blip r:embed="rId11"/>
            <a:stretch>
              <a:fillRect l="0" t="0" r="0" b="0"/>
            </a:stretch>
          </a:blipFill>
        </p:spPr>
      </p:sp>
      <p:sp>
        <p:nvSpPr>
          <p:cNvPr name="TextBox 24" id="24"/>
          <p:cNvSpPr txBox="true"/>
          <p:nvPr/>
        </p:nvSpPr>
        <p:spPr>
          <a:xfrm rot="0">
            <a:off x="1353176" y="5609098"/>
            <a:ext cx="5404346" cy="662941"/>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Radley"/>
              </a:rPr>
              <a:t>Age Distribution of users</a:t>
            </a:r>
          </a:p>
        </p:txBody>
      </p:sp>
      <p:sp>
        <p:nvSpPr>
          <p:cNvPr name="Freeform 25" id="25"/>
          <p:cNvSpPr/>
          <p:nvPr/>
        </p:nvSpPr>
        <p:spPr>
          <a:xfrm flipH="false" flipV="false" rot="0">
            <a:off x="13766482" y="-290686"/>
            <a:ext cx="4972519" cy="1664442"/>
          </a:xfrm>
          <a:custGeom>
            <a:avLst/>
            <a:gdLst/>
            <a:ahLst/>
            <a:cxnLst/>
            <a:rect r="r" b="b" t="t" l="l"/>
            <a:pathLst>
              <a:path h="1664442" w="4972519">
                <a:moveTo>
                  <a:pt x="0" y="0"/>
                </a:moveTo>
                <a:lnTo>
                  <a:pt x="4972519" y="0"/>
                </a:lnTo>
                <a:lnTo>
                  <a:pt x="4972519" y="1664442"/>
                </a:lnTo>
                <a:lnTo>
                  <a:pt x="0" y="1664442"/>
                </a:lnTo>
                <a:lnTo>
                  <a:pt x="0" y="0"/>
                </a:lnTo>
                <a:close/>
              </a:path>
            </a:pathLst>
          </a:custGeom>
          <a:blipFill>
            <a:blip r:embed="rId1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4705440" y="-1389339"/>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0496" y="8842342"/>
            <a:ext cx="3352965" cy="2840876"/>
          </a:xfrm>
          <a:custGeom>
            <a:avLst/>
            <a:gdLst/>
            <a:ahLst/>
            <a:cxnLst/>
            <a:rect r="r" b="b" t="t" l="l"/>
            <a:pathLst>
              <a:path h="2840876" w="3352965">
                <a:moveTo>
                  <a:pt x="0" y="0"/>
                </a:moveTo>
                <a:lnTo>
                  <a:pt x="3352965" y="0"/>
                </a:lnTo>
                <a:lnTo>
                  <a:pt x="3352965" y="2840876"/>
                </a:lnTo>
                <a:lnTo>
                  <a:pt x="0" y="2840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01715">
            <a:off x="6290593" y="8534931"/>
            <a:ext cx="1450030" cy="1130633"/>
          </a:xfrm>
          <a:custGeom>
            <a:avLst/>
            <a:gdLst/>
            <a:ahLst/>
            <a:cxnLst/>
            <a:rect r="r" b="b" t="t" l="l"/>
            <a:pathLst>
              <a:path h="1130633" w="1450030">
                <a:moveTo>
                  <a:pt x="0" y="0"/>
                </a:moveTo>
                <a:lnTo>
                  <a:pt x="1450030" y="0"/>
                </a:lnTo>
                <a:lnTo>
                  <a:pt x="1450030" y="1130634"/>
                </a:lnTo>
                <a:lnTo>
                  <a:pt x="0" y="11306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49553">
            <a:off x="16915649" y="4829477"/>
            <a:ext cx="1562518" cy="1289788"/>
          </a:xfrm>
          <a:custGeom>
            <a:avLst/>
            <a:gdLst/>
            <a:ahLst/>
            <a:cxnLst/>
            <a:rect r="r" b="b" t="t" l="l"/>
            <a:pathLst>
              <a:path h="1289788" w="1562518">
                <a:moveTo>
                  <a:pt x="0" y="0"/>
                </a:moveTo>
                <a:lnTo>
                  <a:pt x="1562518" y="0"/>
                </a:lnTo>
                <a:lnTo>
                  <a:pt x="1562518" y="1289788"/>
                </a:lnTo>
                <a:lnTo>
                  <a:pt x="0" y="12897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609179" y="9850018"/>
            <a:ext cx="1172978" cy="1172978"/>
            <a:chOff x="0" y="0"/>
            <a:chExt cx="1563971" cy="1563971"/>
          </a:xfrm>
        </p:grpSpPr>
        <p:grpSp>
          <p:nvGrpSpPr>
            <p:cNvPr name="Group 7" id="7"/>
            <p:cNvGrpSpPr/>
            <p:nvPr/>
          </p:nvGrpSpPr>
          <p:grpSpPr>
            <a:xfrm rot="0">
              <a:off x="0" y="0"/>
              <a:ext cx="1563971" cy="156397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nvGrpSpPr>
            <p:cNvPr name="Group 10" id="10"/>
            <p:cNvGrpSpPr/>
            <p:nvPr/>
          </p:nvGrpSpPr>
          <p:grpSpPr>
            <a:xfrm rot="0">
              <a:off x="167370" y="167370"/>
              <a:ext cx="1229231" cy="12292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171"/>
                  </a:lnSpc>
                </a:pPr>
              </a:p>
            </p:txBody>
          </p:sp>
        </p:grpSp>
      </p:grpSp>
      <p:grpSp>
        <p:nvGrpSpPr>
          <p:cNvPr name="Group 13" id="13"/>
          <p:cNvGrpSpPr/>
          <p:nvPr/>
        </p:nvGrpSpPr>
        <p:grpSpPr>
          <a:xfrm rot="0">
            <a:off x="6237930" y="-571110"/>
            <a:ext cx="1142219" cy="1142219"/>
            <a:chOff x="0" y="0"/>
            <a:chExt cx="1522959" cy="1522959"/>
          </a:xfrm>
        </p:grpSpPr>
        <p:grpSp>
          <p:nvGrpSpPr>
            <p:cNvPr name="Group 14" id="14"/>
            <p:cNvGrpSpPr/>
            <p:nvPr/>
          </p:nvGrpSpPr>
          <p:grpSpPr>
            <a:xfrm rot="0">
              <a:off x="0" y="0"/>
              <a:ext cx="1522959" cy="152295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7A6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nvGrpSpPr>
            <p:cNvPr name="Group 17" id="17"/>
            <p:cNvGrpSpPr/>
            <p:nvPr/>
          </p:nvGrpSpPr>
          <p:grpSpPr>
            <a:xfrm rot="0">
              <a:off x="162981" y="162981"/>
              <a:ext cx="1196997" cy="119699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088"/>
                  </a:lnSpc>
                </a:pPr>
              </a:p>
            </p:txBody>
          </p:sp>
        </p:grpSp>
      </p:grpSp>
      <p:sp>
        <p:nvSpPr>
          <p:cNvPr name="Freeform 20" id="20"/>
          <p:cNvSpPr/>
          <p:nvPr/>
        </p:nvSpPr>
        <p:spPr>
          <a:xfrm flipH="false" flipV="false" rot="0">
            <a:off x="-1118492" y="-99980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10800000">
            <a:off x="15366916" y="7231994"/>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841710" y="571110"/>
            <a:ext cx="11298571" cy="4572390"/>
          </a:xfrm>
          <a:custGeom>
            <a:avLst/>
            <a:gdLst/>
            <a:ahLst/>
            <a:cxnLst/>
            <a:rect r="r" b="b" t="t" l="l"/>
            <a:pathLst>
              <a:path h="4572390" w="11298571">
                <a:moveTo>
                  <a:pt x="0" y="0"/>
                </a:moveTo>
                <a:lnTo>
                  <a:pt x="11298570" y="0"/>
                </a:lnTo>
                <a:lnTo>
                  <a:pt x="11298570" y="4572390"/>
                </a:lnTo>
                <a:lnTo>
                  <a:pt x="0" y="4572390"/>
                </a:lnTo>
                <a:lnTo>
                  <a:pt x="0" y="0"/>
                </a:lnTo>
                <a:close/>
              </a:path>
            </a:pathLst>
          </a:custGeom>
          <a:blipFill>
            <a:blip r:embed="rId10"/>
            <a:stretch>
              <a:fillRect l="0" t="0" r="0" b="0"/>
            </a:stretch>
          </a:blipFill>
        </p:spPr>
      </p:sp>
      <p:sp>
        <p:nvSpPr>
          <p:cNvPr name="Freeform 23" id="23"/>
          <p:cNvSpPr/>
          <p:nvPr/>
        </p:nvSpPr>
        <p:spPr>
          <a:xfrm flipH="false" flipV="false" rot="0">
            <a:off x="4728683" y="5123269"/>
            <a:ext cx="12530617" cy="5139511"/>
          </a:xfrm>
          <a:custGeom>
            <a:avLst/>
            <a:gdLst/>
            <a:ahLst/>
            <a:cxnLst/>
            <a:rect r="r" b="b" t="t" l="l"/>
            <a:pathLst>
              <a:path h="5139511" w="12530617">
                <a:moveTo>
                  <a:pt x="0" y="0"/>
                </a:moveTo>
                <a:lnTo>
                  <a:pt x="12530617" y="0"/>
                </a:lnTo>
                <a:lnTo>
                  <a:pt x="12530617" y="5139511"/>
                </a:lnTo>
                <a:lnTo>
                  <a:pt x="0" y="5139511"/>
                </a:lnTo>
                <a:lnTo>
                  <a:pt x="0" y="0"/>
                </a:lnTo>
                <a:close/>
              </a:path>
            </a:pathLst>
          </a:custGeom>
          <a:blipFill>
            <a:blip r:embed="rId11"/>
            <a:stretch>
              <a:fillRect l="0" t="0" r="0" b="0"/>
            </a:stretch>
          </a:blipFill>
        </p:spPr>
      </p:sp>
      <p:sp>
        <p:nvSpPr>
          <p:cNvPr name="Freeform 24" id="24"/>
          <p:cNvSpPr/>
          <p:nvPr/>
        </p:nvSpPr>
        <p:spPr>
          <a:xfrm flipH="false" flipV="false" rot="0">
            <a:off x="14115434" y="-290686"/>
            <a:ext cx="4623567" cy="1547638"/>
          </a:xfrm>
          <a:custGeom>
            <a:avLst/>
            <a:gdLst/>
            <a:ahLst/>
            <a:cxnLst/>
            <a:rect r="r" b="b" t="t" l="l"/>
            <a:pathLst>
              <a:path h="1547638" w="4623567">
                <a:moveTo>
                  <a:pt x="0" y="0"/>
                </a:moveTo>
                <a:lnTo>
                  <a:pt x="4623567" y="0"/>
                </a:lnTo>
                <a:lnTo>
                  <a:pt x="4623567" y="1547638"/>
                </a:lnTo>
                <a:lnTo>
                  <a:pt x="0" y="1547638"/>
                </a:lnTo>
                <a:lnTo>
                  <a:pt x="0" y="0"/>
                </a:lnTo>
                <a:close/>
              </a:path>
            </a:pathLst>
          </a:custGeom>
          <a:blipFill>
            <a:blip r:embed="rId1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DAGFLHbUEog</dc:identifier>
  <dcterms:modified xsi:type="dcterms:W3CDTF">2011-08-01T06:04:30Z</dcterms:modified>
  <cp:revision>1</cp:revision>
  <dc:title>Shelf of tales</dc:title>
</cp:coreProperties>
</file>